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81" r:id="rId3"/>
    <p:sldId id="344" r:id="rId4"/>
    <p:sldId id="282" r:id="rId5"/>
    <p:sldId id="268" r:id="rId6"/>
    <p:sldId id="346" r:id="rId7"/>
    <p:sldId id="267" r:id="rId8"/>
    <p:sldId id="272" r:id="rId9"/>
    <p:sldId id="274" r:id="rId10"/>
    <p:sldId id="275" r:id="rId11"/>
    <p:sldId id="34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D2A96F-152C-4B3F-8510-9AD7B034EC9A}" v="18" dt="2024-01-19T09:29:41.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5965" autoAdjust="0"/>
  </p:normalViewPr>
  <p:slideViewPr>
    <p:cSldViewPr snapToGrid="0">
      <p:cViewPr varScale="1">
        <p:scale>
          <a:sx n="57" d="100"/>
          <a:sy n="57" d="100"/>
        </p:scale>
        <p:origin x="900" y="48"/>
      </p:cViewPr>
      <p:guideLst/>
    </p:cSldViewPr>
  </p:slideViewPr>
  <p:notesTextViewPr>
    <p:cViewPr>
      <p:scale>
        <a:sx n="1" d="1"/>
        <a:sy n="1" d="1"/>
      </p:scale>
      <p:origin x="0" y="0"/>
    </p:cViewPr>
  </p:notesTextViewPr>
  <p:sorterViewPr>
    <p:cViewPr>
      <p:scale>
        <a:sx n="80" d="100"/>
        <a:sy n="80" d="100"/>
      </p:scale>
      <p:origin x="0" y="-1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DB8EA-2FD8-49B6-87BC-3512351210AD}" type="datetimeFigureOut">
              <a:rPr lang="en-GB" smtClean="0"/>
              <a:t>23/01/2024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6ADC2-FA34-48C6-9E1C-822F11A10C63}" type="slidenum">
              <a:rPr lang="en-GB" smtClean="0"/>
              <a:t>‹#›</a:t>
            </a:fld>
            <a:endParaRPr lang="en-GB"/>
          </a:p>
        </p:txBody>
      </p:sp>
    </p:spTree>
    <p:extLst>
      <p:ext uri="{BB962C8B-B14F-4D97-AF65-F5344CB8AC3E}">
        <p14:creationId xmlns:p14="http://schemas.microsoft.com/office/powerpoint/2010/main" val="1071563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96ADC2-FA34-48C6-9E1C-822F11A10C63}" type="slidenum">
              <a:rPr lang="en-GB" smtClean="0"/>
              <a:t>1</a:t>
            </a:fld>
            <a:endParaRPr lang="en-GB"/>
          </a:p>
        </p:txBody>
      </p:sp>
    </p:spTree>
    <p:extLst>
      <p:ext uri="{BB962C8B-B14F-4D97-AF65-F5344CB8AC3E}">
        <p14:creationId xmlns:p14="http://schemas.microsoft.com/office/powerpoint/2010/main" val="353886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1738E3-716D-4CA0-937B-0EA678EA8FFC}" type="slidenum">
              <a:rPr lang="en-GB" smtClean="0"/>
              <a:t>3</a:t>
            </a:fld>
            <a:endParaRPr lang="en-GB"/>
          </a:p>
        </p:txBody>
      </p:sp>
    </p:spTree>
    <p:extLst>
      <p:ext uri="{BB962C8B-B14F-4D97-AF65-F5344CB8AC3E}">
        <p14:creationId xmlns:p14="http://schemas.microsoft.com/office/powerpoint/2010/main" val="77676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96ADC2-FA34-48C6-9E1C-822F11A10C63}" type="slidenum">
              <a:rPr lang="en-GB" smtClean="0"/>
              <a:t>4</a:t>
            </a:fld>
            <a:endParaRPr lang="en-GB"/>
          </a:p>
        </p:txBody>
      </p:sp>
    </p:spTree>
    <p:extLst>
      <p:ext uri="{BB962C8B-B14F-4D97-AF65-F5344CB8AC3E}">
        <p14:creationId xmlns:p14="http://schemas.microsoft.com/office/powerpoint/2010/main" val="117648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96ADC2-FA34-48C6-9E1C-822F11A10C63}" type="slidenum">
              <a:rPr lang="en-GB" smtClean="0"/>
              <a:t>6</a:t>
            </a:fld>
            <a:endParaRPr lang="en-GB"/>
          </a:p>
        </p:txBody>
      </p:sp>
    </p:spTree>
    <p:extLst>
      <p:ext uri="{BB962C8B-B14F-4D97-AF65-F5344CB8AC3E}">
        <p14:creationId xmlns:p14="http://schemas.microsoft.com/office/powerpoint/2010/main" val="3031807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development of the programme of measures will continue under the </a:t>
            </a:r>
            <a:r>
              <a:rPr lang="en-GB" dirty="0" err="1"/>
              <a:t>NEAES</a:t>
            </a:r>
            <a:r>
              <a:rPr lang="en-GB" dirty="0"/>
              <a:t> 2030</a:t>
            </a:r>
          </a:p>
        </p:txBody>
      </p:sp>
      <p:sp>
        <p:nvSpPr>
          <p:cNvPr id="4" name="Slide Number Placeholder 3"/>
          <p:cNvSpPr>
            <a:spLocks noGrp="1"/>
          </p:cNvSpPr>
          <p:nvPr>
            <p:ph type="sldNum" sz="quarter" idx="5"/>
          </p:nvPr>
        </p:nvSpPr>
        <p:spPr/>
        <p:txBody>
          <a:bodyPr/>
          <a:lstStyle/>
          <a:p>
            <a:fld id="{1C96ADC2-FA34-48C6-9E1C-822F11A10C63}" type="slidenum">
              <a:rPr lang="en-GB" smtClean="0"/>
              <a:t>10</a:t>
            </a:fld>
            <a:endParaRPr lang="en-GB"/>
          </a:p>
        </p:txBody>
      </p:sp>
    </p:spTree>
    <p:extLst>
      <p:ext uri="{BB962C8B-B14F-4D97-AF65-F5344CB8AC3E}">
        <p14:creationId xmlns:p14="http://schemas.microsoft.com/office/powerpoint/2010/main" val="3614579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96ADC2-FA34-48C6-9E1C-822F11A10C63}" type="slidenum">
              <a:rPr lang="en-GB" smtClean="0"/>
              <a:t>11</a:t>
            </a:fld>
            <a:endParaRPr lang="en-GB"/>
          </a:p>
        </p:txBody>
      </p:sp>
    </p:spTree>
    <p:extLst>
      <p:ext uri="{BB962C8B-B14F-4D97-AF65-F5344CB8AC3E}">
        <p14:creationId xmlns:p14="http://schemas.microsoft.com/office/powerpoint/2010/main" val="3005038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48C2571B-24D1-4220-87B5-E34D3D68BC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3509963"/>
          </a:xfrm>
          <a:prstGeom prst="rect">
            <a:avLst/>
          </a:prstGeom>
        </p:spPr>
      </p:pic>
      <p:sp>
        <p:nvSpPr>
          <p:cNvPr id="2" name="Title 1"/>
          <p:cNvSpPr>
            <a:spLocks noGrp="1"/>
          </p:cNvSpPr>
          <p:nvPr>
            <p:ph type="ctrTitle"/>
          </p:nvPr>
        </p:nvSpPr>
        <p:spPr>
          <a:xfrm>
            <a:off x="1524000" y="1122363"/>
            <a:ext cx="9144000" cy="2143351"/>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C79B9B-B532-4089-BCBE-B4BF5ABB17F9}"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9BB3FE-A218-4978-B857-4C507E0DB474}" type="slidenum">
              <a:rPr lang="en-GB" smtClean="0"/>
              <a:t>‹#›</a:t>
            </a:fld>
            <a:endParaRPr lang="en-GB"/>
          </a:p>
        </p:txBody>
      </p:sp>
      <p:pic>
        <p:nvPicPr>
          <p:cNvPr id="8" name="Graphic 5">
            <a:extLst>
              <a:ext uri="{FF2B5EF4-FFF2-40B4-BE49-F238E27FC236}">
                <a16:creationId xmlns:a16="http://schemas.microsoft.com/office/drawing/2014/main" id="{D29CBE31-0700-40C3-9236-24A3CDF513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51520" y="129249"/>
            <a:ext cx="4693935" cy="174044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EC9A0D08-883C-465E-B00C-0CF1D52378C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371856" y="660502"/>
            <a:ext cx="2592288" cy="677943"/>
          </a:xfrm>
          <a:prstGeom prst="rect">
            <a:avLst/>
          </a:prstGeom>
        </p:spPr>
      </p:pic>
    </p:spTree>
    <p:extLst>
      <p:ext uri="{BB962C8B-B14F-4D97-AF65-F5344CB8AC3E}">
        <p14:creationId xmlns:p14="http://schemas.microsoft.com/office/powerpoint/2010/main" val="376852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C79B9B-B532-4089-BCBE-B4BF5ABB17F9}"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9BB3FE-A218-4978-B857-4C507E0DB474}" type="slidenum">
              <a:rPr lang="en-GB" smtClean="0"/>
              <a:t>‹#›</a:t>
            </a:fld>
            <a:endParaRPr lang="en-GB"/>
          </a:p>
        </p:txBody>
      </p:sp>
    </p:spTree>
    <p:extLst>
      <p:ext uri="{BB962C8B-B14F-4D97-AF65-F5344CB8AC3E}">
        <p14:creationId xmlns:p14="http://schemas.microsoft.com/office/powerpoint/2010/main" val="127626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C79B9B-B532-4089-BCBE-B4BF5ABB17F9}"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9BB3FE-A218-4978-B857-4C507E0DB474}" type="slidenum">
              <a:rPr lang="en-GB" smtClean="0"/>
              <a:t>‹#›</a:t>
            </a:fld>
            <a:endParaRPr lang="en-GB"/>
          </a:p>
        </p:txBody>
      </p:sp>
    </p:spTree>
    <p:extLst>
      <p:ext uri="{BB962C8B-B14F-4D97-AF65-F5344CB8AC3E}">
        <p14:creationId xmlns:p14="http://schemas.microsoft.com/office/powerpoint/2010/main" val="307149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C79B9B-B532-4089-BCBE-B4BF5ABB17F9}"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9BB3FE-A218-4978-B857-4C507E0DB474}" type="slidenum">
              <a:rPr lang="en-GB" smtClean="0"/>
              <a:t>‹#›</a:t>
            </a:fld>
            <a:endParaRPr lang="en-GB"/>
          </a:p>
        </p:txBody>
      </p:sp>
    </p:spTree>
    <p:extLst>
      <p:ext uri="{BB962C8B-B14F-4D97-AF65-F5344CB8AC3E}">
        <p14:creationId xmlns:p14="http://schemas.microsoft.com/office/powerpoint/2010/main" val="51012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C79B9B-B532-4089-BCBE-B4BF5ABB17F9}"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9BB3FE-A218-4978-B857-4C507E0DB474}" type="slidenum">
              <a:rPr lang="en-GB" smtClean="0"/>
              <a:t>‹#›</a:t>
            </a:fld>
            <a:endParaRPr lang="en-GB"/>
          </a:p>
        </p:txBody>
      </p:sp>
    </p:spTree>
    <p:extLst>
      <p:ext uri="{BB962C8B-B14F-4D97-AF65-F5344CB8AC3E}">
        <p14:creationId xmlns:p14="http://schemas.microsoft.com/office/powerpoint/2010/main" val="187403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6C79B9B-B532-4089-BCBE-B4BF5ABB17F9}"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9BB3FE-A218-4978-B857-4C507E0DB474}" type="slidenum">
              <a:rPr lang="en-GB" smtClean="0"/>
              <a:t>‹#›</a:t>
            </a:fld>
            <a:endParaRPr lang="en-GB"/>
          </a:p>
        </p:txBody>
      </p:sp>
    </p:spTree>
    <p:extLst>
      <p:ext uri="{BB962C8B-B14F-4D97-AF65-F5344CB8AC3E}">
        <p14:creationId xmlns:p14="http://schemas.microsoft.com/office/powerpoint/2010/main" val="184458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C79B9B-B532-4089-BCBE-B4BF5ABB17F9}" type="datetimeFigureOut">
              <a:rPr lang="en-GB" smtClean="0"/>
              <a:t>23/01/2024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9BB3FE-A218-4978-B857-4C507E0DB474}" type="slidenum">
              <a:rPr lang="en-GB" smtClean="0"/>
              <a:t>‹#›</a:t>
            </a:fld>
            <a:endParaRPr lang="en-GB"/>
          </a:p>
        </p:txBody>
      </p:sp>
    </p:spTree>
    <p:extLst>
      <p:ext uri="{BB962C8B-B14F-4D97-AF65-F5344CB8AC3E}">
        <p14:creationId xmlns:p14="http://schemas.microsoft.com/office/powerpoint/2010/main" val="271743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C79B9B-B532-4089-BCBE-B4BF5ABB17F9}" type="datetimeFigureOut">
              <a:rPr lang="en-GB" smtClean="0"/>
              <a:t>23/01/2024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9BB3FE-A218-4978-B857-4C507E0DB474}" type="slidenum">
              <a:rPr lang="en-GB" smtClean="0"/>
              <a:t>‹#›</a:t>
            </a:fld>
            <a:endParaRPr lang="en-GB"/>
          </a:p>
        </p:txBody>
      </p:sp>
    </p:spTree>
    <p:extLst>
      <p:ext uri="{BB962C8B-B14F-4D97-AF65-F5344CB8AC3E}">
        <p14:creationId xmlns:p14="http://schemas.microsoft.com/office/powerpoint/2010/main" val="324852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79B9B-B532-4089-BCBE-B4BF5ABB17F9}" type="datetimeFigureOut">
              <a:rPr lang="en-GB" smtClean="0"/>
              <a:t>23/01/2024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9BB3FE-A218-4978-B857-4C507E0DB474}" type="slidenum">
              <a:rPr lang="en-GB" smtClean="0"/>
              <a:t>‹#›</a:t>
            </a:fld>
            <a:endParaRPr lang="en-GB"/>
          </a:p>
        </p:txBody>
      </p:sp>
    </p:spTree>
    <p:extLst>
      <p:ext uri="{BB962C8B-B14F-4D97-AF65-F5344CB8AC3E}">
        <p14:creationId xmlns:p14="http://schemas.microsoft.com/office/powerpoint/2010/main" val="176532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C79B9B-B532-4089-BCBE-B4BF5ABB17F9}"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9BB3FE-A218-4978-B857-4C507E0DB474}" type="slidenum">
              <a:rPr lang="en-GB" smtClean="0"/>
              <a:t>‹#›</a:t>
            </a:fld>
            <a:endParaRPr lang="en-GB"/>
          </a:p>
        </p:txBody>
      </p:sp>
    </p:spTree>
    <p:extLst>
      <p:ext uri="{BB962C8B-B14F-4D97-AF65-F5344CB8AC3E}">
        <p14:creationId xmlns:p14="http://schemas.microsoft.com/office/powerpoint/2010/main" val="2123068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C79B9B-B532-4089-BCBE-B4BF5ABB17F9}"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9BB3FE-A218-4978-B857-4C507E0DB474}" type="slidenum">
              <a:rPr lang="en-GB" smtClean="0"/>
              <a:t>‹#›</a:t>
            </a:fld>
            <a:endParaRPr lang="en-GB"/>
          </a:p>
        </p:txBody>
      </p:sp>
    </p:spTree>
    <p:extLst>
      <p:ext uri="{BB962C8B-B14F-4D97-AF65-F5344CB8AC3E}">
        <p14:creationId xmlns:p14="http://schemas.microsoft.com/office/powerpoint/2010/main" val="151761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48C2571B-24D1-4220-87B5-E34D3D68BCC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 y="0"/>
            <a:ext cx="12192001" cy="1347538"/>
          </a:xfrm>
          <a:prstGeom prst="rect">
            <a:avLst/>
          </a:prstGeom>
        </p:spPr>
      </p:pic>
      <p:sp>
        <p:nvSpPr>
          <p:cNvPr id="2" name="Title Placeholder 1"/>
          <p:cNvSpPr>
            <a:spLocks noGrp="1"/>
          </p:cNvSpPr>
          <p:nvPr>
            <p:ph type="title"/>
          </p:nvPr>
        </p:nvSpPr>
        <p:spPr>
          <a:xfrm>
            <a:off x="1899848" y="148055"/>
            <a:ext cx="6253552" cy="97405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9B9B-B532-4089-BCBE-B4BF5ABB17F9}" type="datetimeFigureOut">
              <a:rPr lang="en-GB" smtClean="0"/>
              <a:t>23/01/2024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BB3FE-A218-4978-B857-4C507E0DB474}" type="slidenum">
              <a:rPr lang="en-GB" smtClean="0"/>
              <a:t>‹#›</a:t>
            </a:fld>
            <a:endParaRPr lang="en-GB"/>
          </a:p>
        </p:txBody>
      </p:sp>
      <p:pic>
        <p:nvPicPr>
          <p:cNvPr id="8" name="Graphic 5">
            <a:extLst>
              <a:ext uri="{FF2B5EF4-FFF2-40B4-BE49-F238E27FC236}">
                <a16:creationId xmlns:a16="http://schemas.microsoft.com/office/drawing/2014/main" id="{D29CBE31-0700-40C3-9236-24A3CDF5139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23183" y="194251"/>
            <a:ext cx="1653481" cy="61308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EC9A0D08-883C-465E-B00C-0CF1D52378C3}"/>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9982200" y="407991"/>
            <a:ext cx="2032541" cy="531556"/>
          </a:xfrm>
          <a:prstGeom prst="rect">
            <a:avLst/>
          </a:prstGeom>
        </p:spPr>
      </p:pic>
    </p:spTree>
    <p:extLst>
      <p:ext uri="{BB962C8B-B14F-4D97-AF65-F5344CB8AC3E}">
        <p14:creationId xmlns:p14="http://schemas.microsoft.com/office/powerpoint/2010/main" val="2714082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ndd.adobe.com/view/5c0a433c-0b2a-4c3b-9b7d-64e1e49f8db4" TargetMode="External"/><Relationship Id="rId1" Type="http://schemas.openxmlformats.org/officeDocument/2006/relationships/slideLayout" Target="../slideLayouts/slideLayout6.xml"/><Relationship Id="rId5" Type="http://schemas.openxmlformats.org/officeDocument/2006/relationships/hyperlink" Target="https://oap.ospar.org/en/ospar-assessments/quality-status-reports/qsr-2023/"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06637"/>
          </a:xfrm>
        </p:spPr>
        <p:txBody>
          <a:bodyPr>
            <a:noAutofit/>
          </a:bodyPr>
          <a:lstStyle/>
          <a:p>
            <a:r>
              <a:rPr lang="en-GB" sz="3600" b="1" dirty="0" err="1"/>
              <a:t>WG</a:t>
            </a:r>
            <a:r>
              <a:rPr lang="en-GB" sz="3600" b="1" dirty="0"/>
              <a:t> Changing Ocean Climate </a:t>
            </a:r>
            <a:br>
              <a:rPr lang="en-GB" sz="3600" b="1" dirty="0"/>
            </a:br>
            <a:r>
              <a:rPr lang="en-GB" sz="3600" b="1" dirty="0"/>
              <a:t>and Ocean </a:t>
            </a:r>
            <a:r>
              <a:rPr lang="en-GB" sz="3600" b="1" dirty="0" err="1"/>
              <a:t>Acidifcation</a:t>
            </a:r>
            <a:br>
              <a:rPr lang="en-GB" sz="3600" b="1" dirty="0"/>
            </a:br>
            <a:r>
              <a:rPr lang="en-GB" sz="3600" b="1" dirty="0" err="1"/>
              <a:t>WG</a:t>
            </a:r>
            <a:r>
              <a:rPr lang="en-GB" sz="3600" b="1" dirty="0"/>
              <a:t> COCOA</a:t>
            </a:r>
          </a:p>
        </p:txBody>
      </p:sp>
      <p:sp>
        <p:nvSpPr>
          <p:cNvPr id="3" name="Subtitle 2"/>
          <p:cNvSpPr>
            <a:spLocks noGrp="1"/>
          </p:cNvSpPr>
          <p:nvPr>
            <p:ph type="subTitle" idx="1"/>
          </p:nvPr>
        </p:nvSpPr>
        <p:spPr>
          <a:xfrm>
            <a:off x="1524000" y="5071462"/>
            <a:ext cx="9144000" cy="1557938"/>
          </a:xfrm>
        </p:spPr>
        <p:txBody>
          <a:bodyPr>
            <a:normAutofit/>
          </a:bodyPr>
          <a:lstStyle/>
          <a:p>
            <a:r>
              <a:rPr lang="en-GB" dirty="0"/>
              <a:t>Bee Berx (UK) and Jos Schilder (NL)</a:t>
            </a:r>
          </a:p>
          <a:p>
            <a:endParaRPr lang="en-GB" dirty="0"/>
          </a:p>
          <a:p>
            <a:r>
              <a:rPr lang="en-GB" dirty="0" err="1"/>
              <a:t>ICG</a:t>
            </a:r>
            <a:r>
              <a:rPr lang="en-GB" dirty="0"/>
              <a:t> </a:t>
            </a:r>
            <a:r>
              <a:rPr lang="en-GB" dirty="0" err="1"/>
              <a:t>ORED</a:t>
            </a:r>
            <a:r>
              <a:rPr lang="en-GB" dirty="0"/>
              <a:t> – 23 January 2024</a:t>
            </a:r>
          </a:p>
        </p:txBody>
      </p:sp>
    </p:spTree>
    <p:extLst>
      <p:ext uri="{BB962C8B-B14F-4D97-AF65-F5344CB8AC3E}">
        <p14:creationId xmlns:p14="http://schemas.microsoft.com/office/powerpoint/2010/main" val="706720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A9B73-37E2-90BA-5FFC-EEA410D391E7}"/>
              </a:ext>
            </a:extLst>
          </p:cNvPr>
          <p:cNvSpPr>
            <a:spLocks noGrp="1"/>
          </p:cNvSpPr>
          <p:nvPr>
            <p:ph type="title"/>
          </p:nvPr>
        </p:nvSpPr>
        <p:spPr>
          <a:xfrm>
            <a:off x="1899848" y="148055"/>
            <a:ext cx="7510852" cy="974054"/>
          </a:xfrm>
        </p:spPr>
        <p:txBody>
          <a:bodyPr>
            <a:normAutofit fontScale="90000"/>
          </a:bodyPr>
          <a:lstStyle/>
          <a:p>
            <a:r>
              <a:rPr lang="en-GB" dirty="0"/>
              <a:t>Climate Change &amp; Ocean Acidification in OSPAR QSR 2023</a:t>
            </a:r>
          </a:p>
        </p:txBody>
      </p:sp>
      <p:grpSp>
        <p:nvGrpSpPr>
          <p:cNvPr id="7" name="Group 6">
            <a:extLst>
              <a:ext uri="{FF2B5EF4-FFF2-40B4-BE49-F238E27FC236}">
                <a16:creationId xmlns:a16="http://schemas.microsoft.com/office/drawing/2014/main" id="{A76EB0E9-E05B-1786-8822-3C2027EE6671}"/>
              </a:ext>
            </a:extLst>
          </p:cNvPr>
          <p:cNvGrpSpPr/>
          <p:nvPr/>
        </p:nvGrpSpPr>
        <p:grpSpPr>
          <a:xfrm>
            <a:off x="0" y="4806000"/>
            <a:ext cx="5760000" cy="2052000"/>
            <a:chOff x="1074057" y="2928709"/>
            <a:chExt cx="10081429" cy="3929291"/>
          </a:xfrm>
        </p:grpSpPr>
        <p:pic>
          <p:nvPicPr>
            <p:cNvPr id="6" name="Picture 5">
              <a:extLst>
                <a:ext uri="{FF2B5EF4-FFF2-40B4-BE49-F238E27FC236}">
                  <a16:creationId xmlns:a16="http://schemas.microsoft.com/office/drawing/2014/main" id="{B6CB6573-0B1D-DEB9-E95E-52B93C8B1CC5}"/>
                </a:ext>
              </a:extLst>
            </p:cNvPr>
            <p:cNvPicPr>
              <a:picLocks noChangeAspect="1"/>
            </p:cNvPicPr>
            <p:nvPr/>
          </p:nvPicPr>
          <p:blipFill>
            <a:blip r:embed="rId3"/>
            <a:stretch>
              <a:fillRect/>
            </a:stretch>
          </p:blipFill>
          <p:spPr>
            <a:xfrm>
              <a:off x="1087943" y="2994025"/>
              <a:ext cx="10016114" cy="3863975"/>
            </a:xfrm>
            <a:prstGeom prst="rect">
              <a:avLst/>
            </a:prstGeom>
          </p:spPr>
        </p:pic>
        <p:sp>
          <p:nvSpPr>
            <p:cNvPr id="3" name="Rectangle 2">
              <a:extLst>
                <a:ext uri="{FF2B5EF4-FFF2-40B4-BE49-F238E27FC236}">
                  <a16:creationId xmlns:a16="http://schemas.microsoft.com/office/drawing/2014/main" id="{70D228BC-0587-1BC4-0B9E-6B0E64A6F587}"/>
                </a:ext>
              </a:extLst>
            </p:cNvPr>
            <p:cNvSpPr/>
            <p:nvPr/>
          </p:nvSpPr>
          <p:spPr>
            <a:xfrm>
              <a:off x="1074057" y="2960914"/>
              <a:ext cx="6031944" cy="2960915"/>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4D41FF8-4670-62F5-3A93-958273C3B603}"/>
                </a:ext>
              </a:extLst>
            </p:cNvPr>
            <p:cNvSpPr/>
            <p:nvPr/>
          </p:nvSpPr>
          <p:spPr>
            <a:xfrm>
              <a:off x="7106001" y="2928709"/>
              <a:ext cx="4049485" cy="2993120"/>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a:extLst>
              <a:ext uri="{FF2B5EF4-FFF2-40B4-BE49-F238E27FC236}">
                <a16:creationId xmlns:a16="http://schemas.microsoft.com/office/drawing/2014/main" id="{2EB456FC-B32E-4540-2B39-5E30F97F9DA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363" y="1504156"/>
            <a:ext cx="7728789" cy="33018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21C74A8-32E3-72A5-0588-2016459CFFE3}"/>
              </a:ext>
            </a:extLst>
          </p:cNvPr>
          <p:cNvSpPr txBox="1"/>
          <p:nvPr/>
        </p:nvSpPr>
        <p:spPr>
          <a:xfrm>
            <a:off x="7886700" y="2276713"/>
            <a:ext cx="4145687" cy="2308324"/>
          </a:xfrm>
          <a:prstGeom prst="rect">
            <a:avLst/>
          </a:prstGeom>
          <a:noFill/>
        </p:spPr>
        <p:txBody>
          <a:bodyPr wrap="square" rtlCol="0">
            <a:spAutoFit/>
          </a:bodyPr>
          <a:lstStyle/>
          <a:p>
            <a:pPr algn="l"/>
            <a:r>
              <a:rPr lang="en-GB" b="0" i="0" dirty="0">
                <a:solidFill>
                  <a:srgbClr val="333333"/>
                </a:solidFill>
                <a:effectLst/>
                <a:latin typeface="Open Sans" panose="020B0606030504020204" pitchFamily="34" charset="0"/>
              </a:rPr>
              <a:t>To date, no specific OSPAR measures to mitigate or adapt to climate change or to increase resilience are in place, although the </a:t>
            </a:r>
            <a:r>
              <a:rPr lang="en-GB" b="1" i="1" dirty="0" err="1">
                <a:solidFill>
                  <a:srgbClr val="333333"/>
                </a:solidFill>
                <a:effectLst/>
                <a:latin typeface="Open Sans" panose="020B0606030504020204" pitchFamily="34" charset="0"/>
              </a:rPr>
              <a:t>NEAES</a:t>
            </a:r>
            <a:r>
              <a:rPr lang="en-GB" b="1" i="1" dirty="0">
                <a:solidFill>
                  <a:srgbClr val="333333"/>
                </a:solidFill>
                <a:effectLst/>
                <a:latin typeface="Open Sans" panose="020B0606030504020204" pitchFamily="34" charset="0"/>
              </a:rPr>
              <a:t> 2030 has outlined an ambitious strategy </a:t>
            </a:r>
            <a:r>
              <a:rPr lang="en-GB" b="0" i="0" dirty="0">
                <a:solidFill>
                  <a:srgbClr val="333333"/>
                </a:solidFill>
                <a:effectLst/>
                <a:latin typeface="Open Sans" panose="020B0606030504020204" pitchFamily="34" charset="0"/>
              </a:rPr>
              <a:t>[…] intended to make significant progress on climate change and ocean acidification. </a:t>
            </a:r>
          </a:p>
        </p:txBody>
      </p:sp>
      <p:sp>
        <p:nvSpPr>
          <p:cNvPr id="10" name="TextBox 9">
            <a:extLst>
              <a:ext uri="{FF2B5EF4-FFF2-40B4-BE49-F238E27FC236}">
                <a16:creationId xmlns:a16="http://schemas.microsoft.com/office/drawing/2014/main" id="{8E04C4D1-F6D3-E659-6278-455E67AADA00}"/>
              </a:ext>
            </a:extLst>
          </p:cNvPr>
          <p:cNvSpPr txBox="1"/>
          <p:nvPr/>
        </p:nvSpPr>
        <p:spPr>
          <a:xfrm>
            <a:off x="5860187" y="1466055"/>
            <a:ext cx="6096000" cy="707886"/>
          </a:xfrm>
          <a:prstGeom prst="rect">
            <a:avLst/>
          </a:prstGeom>
          <a:noFill/>
        </p:spPr>
        <p:txBody>
          <a:bodyPr wrap="square">
            <a:spAutoFit/>
          </a:bodyPr>
          <a:lstStyle/>
          <a:p>
            <a:pPr algn="l"/>
            <a:r>
              <a:rPr lang="en-GB" sz="2000" b="1" i="0" dirty="0">
                <a:solidFill>
                  <a:srgbClr val="2A388B"/>
                </a:solidFill>
                <a:effectLst/>
                <a:latin typeface="Open Sans" panose="020B0606030504020204" pitchFamily="34" charset="0"/>
              </a:rPr>
              <a:t>Responding to the climate emergency: mitigation, resilience, and adaptation</a:t>
            </a:r>
          </a:p>
        </p:txBody>
      </p:sp>
      <p:sp>
        <p:nvSpPr>
          <p:cNvPr id="11" name="TextBox 10">
            <a:extLst>
              <a:ext uri="{FF2B5EF4-FFF2-40B4-BE49-F238E27FC236}">
                <a16:creationId xmlns:a16="http://schemas.microsoft.com/office/drawing/2014/main" id="{A64FBC79-3D02-D145-F54C-B68FD2B59003}"/>
              </a:ext>
            </a:extLst>
          </p:cNvPr>
          <p:cNvSpPr txBox="1"/>
          <p:nvPr/>
        </p:nvSpPr>
        <p:spPr>
          <a:xfrm>
            <a:off x="5848350" y="4595336"/>
            <a:ext cx="6184037" cy="2308324"/>
          </a:xfrm>
          <a:prstGeom prst="rect">
            <a:avLst/>
          </a:prstGeom>
          <a:noFill/>
        </p:spPr>
        <p:txBody>
          <a:bodyPr wrap="square" rtlCol="0">
            <a:spAutoFit/>
          </a:bodyPr>
          <a:lstStyle/>
          <a:p>
            <a:pPr algn="l"/>
            <a:r>
              <a:rPr lang="en-GB" b="0" i="0" dirty="0">
                <a:solidFill>
                  <a:srgbClr val="333333"/>
                </a:solidFill>
                <a:effectLst/>
                <a:latin typeface="Open Sans" panose="020B0606030504020204" pitchFamily="34" charset="0"/>
              </a:rPr>
              <a:t>Areas of opportunity for mitigation include offshore renewable energy, carbon capture and storage and protection and restoration of natural carbon stores. Through effective management of marine space and of human pressures on the marine ecosystem, the OSPAR Contracting Parties may be able to support adaptation to climate change and enhance the resilience of the marine ecosystem.</a:t>
            </a:r>
          </a:p>
        </p:txBody>
      </p:sp>
    </p:spTree>
    <p:extLst>
      <p:ext uri="{BB962C8B-B14F-4D97-AF65-F5344CB8AC3E}">
        <p14:creationId xmlns:p14="http://schemas.microsoft.com/office/powerpoint/2010/main" val="261547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5665-6462-A247-8357-D1138219666E}"/>
              </a:ext>
            </a:extLst>
          </p:cNvPr>
          <p:cNvSpPr>
            <a:spLocks noGrp="1"/>
          </p:cNvSpPr>
          <p:nvPr>
            <p:ph type="title"/>
          </p:nvPr>
        </p:nvSpPr>
        <p:spPr/>
        <p:txBody>
          <a:bodyPr>
            <a:normAutofit fontScale="90000"/>
          </a:bodyPr>
          <a:lstStyle/>
          <a:p>
            <a:r>
              <a:rPr lang="en-GB" dirty="0"/>
              <a:t>North-East Atlantic Environment Strategy (</a:t>
            </a:r>
            <a:r>
              <a:rPr lang="en-GB" dirty="0" err="1"/>
              <a:t>NEAES</a:t>
            </a:r>
            <a:r>
              <a:rPr lang="en-GB" dirty="0"/>
              <a:t>) 2030</a:t>
            </a:r>
          </a:p>
        </p:txBody>
      </p:sp>
      <p:grpSp>
        <p:nvGrpSpPr>
          <p:cNvPr id="3" name="Group 2">
            <a:extLst>
              <a:ext uri="{FF2B5EF4-FFF2-40B4-BE49-F238E27FC236}">
                <a16:creationId xmlns:a16="http://schemas.microsoft.com/office/drawing/2014/main" id="{EDC0E12F-D8C7-5618-5E95-F01DC2E2CC2B}"/>
              </a:ext>
            </a:extLst>
          </p:cNvPr>
          <p:cNvGrpSpPr>
            <a:grpSpLocks noChangeAspect="1"/>
          </p:cNvGrpSpPr>
          <p:nvPr/>
        </p:nvGrpSpPr>
        <p:grpSpPr>
          <a:xfrm>
            <a:off x="9869744" y="1447800"/>
            <a:ext cx="2150806" cy="2222500"/>
            <a:chOff x="5334000" y="-228600"/>
            <a:chExt cx="6858000" cy="7086600"/>
          </a:xfrm>
        </p:grpSpPr>
        <p:pic>
          <p:nvPicPr>
            <p:cNvPr id="4" name="Picture 3">
              <a:extLst>
                <a:ext uri="{FF2B5EF4-FFF2-40B4-BE49-F238E27FC236}">
                  <a16:creationId xmlns:a16="http://schemas.microsoft.com/office/drawing/2014/main" id="{A82E5A34-EAD9-A2F9-BBA7-733FB6B2B8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0" y="-228600"/>
              <a:ext cx="6858000" cy="70866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BA152DD7-AB19-47EC-E445-0CBDBD744A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7133" y="6076457"/>
              <a:ext cx="2592288" cy="677943"/>
            </a:xfrm>
            <a:prstGeom prst="rect">
              <a:avLst/>
            </a:prstGeom>
          </p:spPr>
        </p:pic>
      </p:grpSp>
      <p:pic>
        <p:nvPicPr>
          <p:cNvPr id="9" name="Afbeelding 1">
            <a:extLst>
              <a:ext uri="{FF2B5EF4-FFF2-40B4-BE49-F238E27FC236}">
                <a16:creationId xmlns:a16="http://schemas.microsoft.com/office/drawing/2014/main" id="{BC9F60E6-C0B6-8102-695C-6CBDEBF72F52}"/>
              </a:ext>
            </a:extLst>
          </p:cNvPr>
          <p:cNvPicPr>
            <a:picLocks noChangeAspect="1"/>
          </p:cNvPicPr>
          <p:nvPr/>
        </p:nvPicPr>
        <p:blipFill>
          <a:blip r:embed="rId5"/>
          <a:stretch>
            <a:fillRect/>
          </a:stretch>
        </p:blipFill>
        <p:spPr>
          <a:xfrm>
            <a:off x="0" y="1411636"/>
            <a:ext cx="9817979" cy="5446364"/>
          </a:xfrm>
          <a:prstGeom prst="rect">
            <a:avLst/>
          </a:prstGeom>
        </p:spPr>
      </p:pic>
    </p:spTree>
    <p:extLst>
      <p:ext uri="{BB962C8B-B14F-4D97-AF65-F5344CB8AC3E}">
        <p14:creationId xmlns:p14="http://schemas.microsoft.com/office/powerpoint/2010/main" val="173120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479AC3-6BDE-1DB7-DB2A-3522FCEC3747}"/>
              </a:ext>
            </a:extLst>
          </p:cNvPr>
          <p:cNvSpPr>
            <a:spLocks noGrp="1"/>
          </p:cNvSpPr>
          <p:nvPr>
            <p:ph type="title"/>
          </p:nvPr>
        </p:nvSpPr>
        <p:spPr>
          <a:xfrm>
            <a:off x="1899848" y="194010"/>
            <a:ext cx="7901878" cy="974054"/>
          </a:xfrm>
        </p:spPr>
        <p:txBody>
          <a:bodyPr>
            <a:normAutofit/>
          </a:bodyPr>
          <a:lstStyle/>
          <a:p>
            <a:r>
              <a:rPr lang="en-US" dirty="0"/>
              <a:t>Increasing emphasis on OA and CC</a:t>
            </a:r>
          </a:p>
        </p:txBody>
      </p:sp>
      <p:sp>
        <p:nvSpPr>
          <p:cNvPr id="11" name="Content Placeholder 2">
            <a:extLst>
              <a:ext uri="{FF2B5EF4-FFF2-40B4-BE49-F238E27FC236}">
                <a16:creationId xmlns:a16="http://schemas.microsoft.com/office/drawing/2014/main" id="{923ACB13-174A-8459-C274-CB07D3E58516}"/>
              </a:ext>
            </a:extLst>
          </p:cNvPr>
          <p:cNvSpPr>
            <a:spLocks noGrp="1"/>
          </p:cNvSpPr>
          <p:nvPr>
            <p:ph sz="half" idx="1"/>
          </p:nvPr>
        </p:nvSpPr>
        <p:spPr>
          <a:xfrm>
            <a:off x="838199" y="1825624"/>
            <a:ext cx="6993835" cy="4838365"/>
          </a:xfrm>
        </p:spPr>
        <p:txBody>
          <a:bodyPr>
            <a:normAutofit lnSpcReduction="10000"/>
          </a:bodyPr>
          <a:lstStyle/>
          <a:p>
            <a:r>
              <a:rPr lang="en-US" dirty="0" err="1"/>
              <a:t>ICG</a:t>
            </a:r>
            <a:r>
              <a:rPr lang="en-US" dirty="0"/>
              <a:t> Ocean Acidification</a:t>
            </a:r>
          </a:p>
          <a:p>
            <a:pPr lvl="1"/>
            <a:r>
              <a:rPr lang="en-US" dirty="0"/>
              <a:t>Since 2018</a:t>
            </a:r>
          </a:p>
          <a:p>
            <a:pPr lvl="1"/>
            <a:r>
              <a:rPr lang="en-US" dirty="0"/>
              <a:t>Focus on delivering OA monitoring and assessment</a:t>
            </a:r>
          </a:p>
          <a:p>
            <a:pPr lvl="1"/>
            <a:endParaRPr lang="en-US" dirty="0"/>
          </a:p>
          <a:p>
            <a:r>
              <a:rPr lang="en-US" dirty="0"/>
              <a:t>Climate Change </a:t>
            </a:r>
            <a:r>
              <a:rPr lang="en-US" dirty="0" err="1"/>
              <a:t>EG</a:t>
            </a:r>
            <a:endParaRPr lang="en-US" dirty="0"/>
          </a:p>
          <a:p>
            <a:pPr lvl="1"/>
            <a:r>
              <a:rPr lang="en-US" dirty="0"/>
              <a:t>Since 2021</a:t>
            </a:r>
          </a:p>
          <a:p>
            <a:pPr lvl="1"/>
            <a:r>
              <a:rPr lang="en-US" dirty="0"/>
              <a:t>Established on request from </a:t>
            </a:r>
            <a:r>
              <a:rPr lang="en-US" dirty="0" err="1"/>
              <a:t>ICG</a:t>
            </a:r>
            <a:r>
              <a:rPr lang="en-US" dirty="0"/>
              <a:t>-QSR to </a:t>
            </a:r>
            <a:r>
              <a:rPr lang="en-US" dirty="0" err="1"/>
              <a:t>CoG</a:t>
            </a:r>
            <a:endParaRPr lang="en-US" dirty="0"/>
          </a:p>
          <a:p>
            <a:pPr lvl="1"/>
            <a:r>
              <a:rPr lang="en-US" dirty="0"/>
              <a:t>Focus on delivery of CC Thematic Assessment in </a:t>
            </a:r>
            <a:r>
              <a:rPr lang="en-US" dirty="0" err="1"/>
              <a:t>QSR2023</a:t>
            </a:r>
            <a:endParaRPr lang="en-US" dirty="0"/>
          </a:p>
          <a:p>
            <a:pPr lvl="1"/>
            <a:r>
              <a:rPr lang="en-US" dirty="0"/>
              <a:t>Propose how to incorporate CC in OSPAR work</a:t>
            </a:r>
          </a:p>
          <a:p>
            <a:pPr lvl="1"/>
            <a:endParaRPr lang="en-US" dirty="0"/>
          </a:p>
          <a:p>
            <a:r>
              <a:rPr lang="en-US" dirty="0" err="1"/>
              <a:t>ICG</a:t>
            </a:r>
            <a:r>
              <a:rPr lang="en-US" dirty="0"/>
              <a:t> OA + </a:t>
            </a:r>
            <a:r>
              <a:rPr lang="en-US" dirty="0" err="1"/>
              <a:t>CCEG</a:t>
            </a:r>
            <a:r>
              <a:rPr lang="en-US" dirty="0"/>
              <a:t> = </a:t>
            </a:r>
            <a:r>
              <a:rPr lang="en-US" dirty="0" err="1"/>
              <a:t>WG</a:t>
            </a:r>
            <a:r>
              <a:rPr lang="en-US" dirty="0"/>
              <a:t> COCOA</a:t>
            </a:r>
          </a:p>
        </p:txBody>
      </p:sp>
      <p:pic>
        <p:nvPicPr>
          <p:cNvPr id="4" name="Picture 3">
            <a:extLst>
              <a:ext uri="{FF2B5EF4-FFF2-40B4-BE49-F238E27FC236}">
                <a16:creationId xmlns:a16="http://schemas.microsoft.com/office/drawing/2014/main" id="{D7D17F5C-01CC-3AD1-87AD-6AC2F69A80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7674008" y="1777248"/>
            <a:ext cx="4351338" cy="4448092"/>
          </a:xfrm>
          <a:prstGeom prst="rect">
            <a:avLst/>
          </a:prstGeom>
          <a:noFill/>
        </p:spPr>
      </p:pic>
    </p:spTree>
    <p:extLst>
      <p:ext uri="{BB962C8B-B14F-4D97-AF65-F5344CB8AC3E}">
        <p14:creationId xmlns:p14="http://schemas.microsoft.com/office/powerpoint/2010/main" val="142770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79368" y="1474433"/>
            <a:ext cx="4660644" cy="4638913"/>
          </a:xfrm>
          <a:prstGeom prst="rect">
            <a:avLst/>
          </a:prstGeom>
        </p:spPr>
      </p:pic>
      <p:sp>
        <p:nvSpPr>
          <p:cNvPr id="7" name="TextBox 6"/>
          <p:cNvSpPr txBox="1"/>
          <p:nvPr/>
        </p:nvSpPr>
        <p:spPr>
          <a:xfrm>
            <a:off x="10272006" y="1534651"/>
            <a:ext cx="1870364" cy="300082"/>
          </a:xfrm>
          <a:prstGeom prst="rect">
            <a:avLst/>
          </a:prstGeom>
          <a:noFill/>
        </p:spPr>
        <p:txBody>
          <a:bodyPr wrap="square" rtlCol="0">
            <a:spAutoFit/>
          </a:bodyPr>
          <a:lstStyle/>
          <a:p>
            <a:r>
              <a:rPr lang="en-IE" sz="1350" b="1" dirty="0">
                <a:solidFill>
                  <a:schemeClr val="bg2">
                    <a:lumMod val="50000"/>
                  </a:schemeClr>
                </a:solidFill>
              </a:rPr>
              <a:t>OSPAR Maritime Area</a:t>
            </a:r>
          </a:p>
        </p:txBody>
      </p:sp>
      <p:sp>
        <p:nvSpPr>
          <p:cNvPr id="11" name="TextBox 10"/>
          <p:cNvSpPr txBox="1"/>
          <p:nvPr/>
        </p:nvSpPr>
        <p:spPr>
          <a:xfrm>
            <a:off x="304800" y="2374851"/>
            <a:ext cx="6849979" cy="2677656"/>
          </a:xfrm>
          <a:prstGeom prst="rect">
            <a:avLst/>
          </a:prstGeom>
          <a:noFill/>
        </p:spPr>
        <p:txBody>
          <a:bodyPr wrap="square" rtlCol="0">
            <a:spAutoFit/>
          </a:bodyPr>
          <a:lstStyle/>
          <a:p>
            <a:endParaRPr lang="en-IE" sz="2800" dirty="0">
              <a:solidFill>
                <a:srgbClr val="002060"/>
              </a:solidFill>
            </a:endParaRPr>
          </a:p>
          <a:p>
            <a:r>
              <a:rPr lang="en-IE" sz="2800" b="1" i="1" dirty="0">
                <a:solidFill>
                  <a:srgbClr val="002060"/>
                </a:solidFill>
              </a:rPr>
              <a:t>OSPAR Vision (2030 Strategy)</a:t>
            </a:r>
          </a:p>
          <a:p>
            <a:r>
              <a:rPr lang="en-IE" sz="2800" dirty="0">
                <a:solidFill>
                  <a:srgbClr val="002060"/>
                </a:solidFill>
              </a:rPr>
              <a:t>A  </a:t>
            </a:r>
            <a:r>
              <a:rPr lang="en-IE" sz="2800" b="1" dirty="0">
                <a:solidFill>
                  <a:srgbClr val="002060"/>
                </a:solidFill>
              </a:rPr>
              <a:t>clean</a:t>
            </a:r>
            <a:r>
              <a:rPr lang="en-IE" sz="2800" dirty="0">
                <a:solidFill>
                  <a:srgbClr val="002060"/>
                </a:solidFill>
              </a:rPr>
              <a:t>, </a:t>
            </a:r>
            <a:r>
              <a:rPr lang="en-IE" sz="2800" b="1" dirty="0">
                <a:solidFill>
                  <a:srgbClr val="002060"/>
                </a:solidFill>
              </a:rPr>
              <a:t>healthy and biologically diverse </a:t>
            </a:r>
            <a:r>
              <a:rPr lang="en-IE" sz="2800" dirty="0">
                <a:solidFill>
                  <a:srgbClr val="002060"/>
                </a:solidFill>
              </a:rPr>
              <a:t>North-East Atlantic Ocean, which is </a:t>
            </a:r>
            <a:r>
              <a:rPr lang="en-IE" sz="2800" b="1" dirty="0">
                <a:solidFill>
                  <a:srgbClr val="002060"/>
                </a:solidFill>
              </a:rPr>
              <a:t>productive, used sustainably </a:t>
            </a:r>
            <a:r>
              <a:rPr lang="en-IE" sz="2800" dirty="0">
                <a:solidFill>
                  <a:srgbClr val="002060"/>
                </a:solidFill>
              </a:rPr>
              <a:t>and </a:t>
            </a:r>
            <a:r>
              <a:rPr lang="en-IE" sz="2800" b="1" dirty="0">
                <a:solidFill>
                  <a:srgbClr val="FF0000"/>
                </a:solidFill>
              </a:rPr>
              <a:t>resilient to climate change and ocean acidification</a:t>
            </a:r>
            <a:r>
              <a:rPr lang="en-IE" sz="2800" dirty="0">
                <a:solidFill>
                  <a:srgbClr val="002060"/>
                </a:solidFill>
              </a:rPr>
              <a:t>.</a:t>
            </a:r>
            <a:endParaRPr lang="en-IE" sz="2800" b="1" dirty="0">
              <a:solidFill>
                <a:srgbClr val="002060"/>
              </a:solidFill>
            </a:endParaRPr>
          </a:p>
        </p:txBody>
      </p:sp>
      <p:sp>
        <p:nvSpPr>
          <p:cNvPr id="2" name="Rectangle 1"/>
          <p:cNvSpPr/>
          <p:nvPr/>
        </p:nvSpPr>
        <p:spPr>
          <a:xfrm>
            <a:off x="38935" y="5851331"/>
            <a:ext cx="3743076" cy="461665"/>
          </a:xfrm>
          <a:prstGeom prst="rect">
            <a:avLst/>
          </a:prstGeom>
        </p:spPr>
        <p:txBody>
          <a:bodyPr wrap="none">
            <a:spAutoFit/>
          </a:bodyPr>
          <a:lstStyle/>
          <a:p>
            <a:r>
              <a:rPr lang="en-IE" sz="2400" b="1" dirty="0">
                <a:solidFill>
                  <a:srgbClr val="767171"/>
                </a:solidFill>
              </a:rPr>
              <a:t>15 Governments </a:t>
            </a:r>
            <a:r>
              <a:rPr lang="en-IE" sz="2400" dirty="0">
                <a:solidFill>
                  <a:srgbClr val="767171"/>
                </a:solidFill>
              </a:rPr>
              <a:t>and the </a:t>
            </a:r>
            <a:r>
              <a:rPr lang="en-IE" sz="2400" b="1" dirty="0">
                <a:solidFill>
                  <a:srgbClr val="767171"/>
                </a:solidFill>
              </a:rPr>
              <a:t>EU</a:t>
            </a:r>
            <a:endParaRPr lang="en-IE" sz="2400" dirty="0">
              <a:solidFill>
                <a:srgbClr val="767171"/>
              </a:solidFill>
            </a:endParaRPr>
          </a:p>
        </p:txBody>
      </p:sp>
      <p:pic>
        <p:nvPicPr>
          <p:cNvPr id="15" name="Picture 3">
            <a:extLst>
              <a:ext uri="{FF2B5EF4-FFF2-40B4-BE49-F238E27FC236}">
                <a16:creationId xmlns:a16="http://schemas.microsoft.com/office/drawing/2014/main" id="{80696CD2-D138-6338-EF32-17F3C1D1A0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00" y="6358342"/>
            <a:ext cx="11988000" cy="386621"/>
          </a:xfrm>
          <a:prstGeom prst="rect">
            <a:avLst/>
          </a:prstGeom>
        </p:spPr>
      </p:pic>
      <p:sp>
        <p:nvSpPr>
          <p:cNvPr id="5" name="Title 4">
            <a:extLst>
              <a:ext uri="{FF2B5EF4-FFF2-40B4-BE49-F238E27FC236}">
                <a16:creationId xmlns:a16="http://schemas.microsoft.com/office/drawing/2014/main" id="{87D0013A-2FA8-706E-00CE-20BE99322204}"/>
              </a:ext>
            </a:extLst>
          </p:cNvPr>
          <p:cNvSpPr>
            <a:spLocks noGrp="1"/>
          </p:cNvSpPr>
          <p:nvPr>
            <p:ph type="title"/>
          </p:nvPr>
        </p:nvSpPr>
        <p:spPr>
          <a:xfrm>
            <a:off x="1899848" y="148055"/>
            <a:ext cx="7789584" cy="974054"/>
          </a:xfrm>
        </p:spPr>
        <p:txBody>
          <a:bodyPr>
            <a:noAutofit/>
          </a:bodyPr>
          <a:lstStyle/>
          <a:p>
            <a:r>
              <a:rPr lang="en-GB" sz="2400" b="1" dirty="0"/>
              <a:t>OSPAR CONVENTION (1992)</a:t>
            </a:r>
            <a:r>
              <a:rPr lang="en-GB" sz="2400" dirty="0"/>
              <a:t> FOR THE PROTECTION OF THE MARINE ENVIRONMENT OF THE NORTH-EAST ATLANTIC</a:t>
            </a:r>
          </a:p>
        </p:txBody>
      </p:sp>
    </p:spTree>
    <p:extLst>
      <p:ext uri="{BB962C8B-B14F-4D97-AF65-F5344CB8AC3E}">
        <p14:creationId xmlns:p14="http://schemas.microsoft.com/office/powerpoint/2010/main" val="163838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5665-6462-A247-8357-D1138219666E}"/>
              </a:ext>
            </a:extLst>
          </p:cNvPr>
          <p:cNvSpPr>
            <a:spLocks noGrp="1"/>
          </p:cNvSpPr>
          <p:nvPr>
            <p:ph type="title"/>
          </p:nvPr>
        </p:nvSpPr>
        <p:spPr/>
        <p:txBody>
          <a:bodyPr>
            <a:normAutofit fontScale="90000"/>
          </a:bodyPr>
          <a:lstStyle/>
          <a:p>
            <a:r>
              <a:rPr lang="en-GB" dirty="0"/>
              <a:t>North-East Atlantic Environment Strategy (</a:t>
            </a:r>
            <a:r>
              <a:rPr lang="en-GB" dirty="0" err="1"/>
              <a:t>NEAES</a:t>
            </a:r>
            <a:r>
              <a:rPr lang="en-GB" dirty="0"/>
              <a:t>) 2030</a:t>
            </a:r>
          </a:p>
        </p:txBody>
      </p:sp>
      <p:grpSp>
        <p:nvGrpSpPr>
          <p:cNvPr id="3" name="Group 2">
            <a:extLst>
              <a:ext uri="{FF2B5EF4-FFF2-40B4-BE49-F238E27FC236}">
                <a16:creationId xmlns:a16="http://schemas.microsoft.com/office/drawing/2014/main" id="{EDC0E12F-D8C7-5618-5E95-F01DC2E2CC2B}"/>
              </a:ext>
            </a:extLst>
          </p:cNvPr>
          <p:cNvGrpSpPr>
            <a:grpSpLocks noChangeAspect="1"/>
          </p:cNvGrpSpPr>
          <p:nvPr/>
        </p:nvGrpSpPr>
        <p:grpSpPr>
          <a:xfrm>
            <a:off x="6877050" y="1447800"/>
            <a:ext cx="5143500" cy="5314950"/>
            <a:chOff x="5334000" y="-228600"/>
            <a:chExt cx="6858000" cy="7086600"/>
          </a:xfrm>
        </p:grpSpPr>
        <p:pic>
          <p:nvPicPr>
            <p:cNvPr id="4" name="Picture 3">
              <a:extLst>
                <a:ext uri="{FF2B5EF4-FFF2-40B4-BE49-F238E27FC236}">
                  <a16:creationId xmlns:a16="http://schemas.microsoft.com/office/drawing/2014/main" id="{A82E5A34-EAD9-A2F9-BBA7-733FB6B2B8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0" y="-228600"/>
              <a:ext cx="6858000" cy="70866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BA152DD7-AB19-47EC-E445-0CBDBD744A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7133" y="6076457"/>
              <a:ext cx="2592288" cy="677943"/>
            </a:xfrm>
            <a:prstGeom prst="rect">
              <a:avLst/>
            </a:prstGeom>
          </p:spPr>
        </p:pic>
      </p:grpSp>
      <p:pic>
        <p:nvPicPr>
          <p:cNvPr id="6" name="Picture 5">
            <a:extLst>
              <a:ext uri="{FF2B5EF4-FFF2-40B4-BE49-F238E27FC236}">
                <a16:creationId xmlns:a16="http://schemas.microsoft.com/office/drawing/2014/main" id="{29B448B1-B307-CA0D-03DC-F8E0C615B491}"/>
              </a:ext>
            </a:extLst>
          </p:cNvPr>
          <p:cNvPicPr>
            <a:picLocks noChangeAspect="1"/>
          </p:cNvPicPr>
          <p:nvPr/>
        </p:nvPicPr>
        <p:blipFill>
          <a:blip r:embed="rId5"/>
          <a:stretch>
            <a:fillRect/>
          </a:stretch>
        </p:blipFill>
        <p:spPr>
          <a:xfrm>
            <a:off x="180604" y="1415009"/>
            <a:ext cx="4998192" cy="1734591"/>
          </a:xfrm>
          <a:prstGeom prst="rect">
            <a:avLst/>
          </a:prstGeom>
        </p:spPr>
      </p:pic>
      <p:pic>
        <p:nvPicPr>
          <p:cNvPr id="7" name="Picture 6">
            <a:extLst>
              <a:ext uri="{FF2B5EF4-FFF2-40B4-BE49-F238E27FC236}">
                <a16:creationId xmlns:a16="http://schemas.microsoft.com/office/drawing/2014/main" id="{AC0D6EDB-AE8C-67C3-2313-F63634A685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0604" y="2840036"/>
            <a:ext cx="4892985" cy="2247900"/>
          </a:xfrm>
          <a:prstGeom prst="rect">
            <a:avLst/>
          </a:prstGeom>
        </p:spPr>
      </p:pic>
      <p:pic>
        <p:nvPicPr>
          <p:cNvPr id="8" name="Picture 7">
            <a:extLst>
              <a:ext uri="{FF2B5EF4-FFF2-40B4-BE49-F238E27FC236}">
                <a16:creationId xmlns:a16="http://schemas.microsoft.com/office/drawing/2014/main" id="{777080C6-0BBA-3BE6-A17B-F6346F973BD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0604" y="5006972"/>
            <a:ext cx="4981615" cy="1851028"/>
          </a:xfrm>
          <a:prstGeom prst="rect">
            <a:avLst/>
          </a:prstGeom>
        </p:spPr>
      </p:pic>
    </p:spTree>
    <p:extLst>
      <p:ext uri="{BB962C8B-B14F-4D97-AF65-F5344CB8AC3E}">
        <p14:creationId xmlns:p14="http://schemas.microsoft.com/office/powerpoint/2010/main" val="207772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AA1C9F-315B-C1C2-EB82-925E8551C5BB}"/>
              </a:ext>
            </a:extLst>
          </p:cNvPr>
          <p:cNvSpPr txBox="1"/>
          <p:nvPr/>
        </p:nvSpPr>
        <p:spPr>
          <a:xfrm>
            <a:off x="4990187" y="6488168"/>
            <a:ext cx="7165616" cy="338554"/>
          </a:xfrm>
          <a:prstGeom prst="rect">
            <a:avLst/>
          </a:prstGeom>
          <a:noFill/>
        </p:spPr>
        <p:txBody>
          <a:bodyPr wrap="none" rtlCol="0">
            <a:spAutoFit/>
          </a:bodyPr>
          <a:lstStyle/>
          <a:p>
            <a:pPr algn="r"/>
            <a:r>
              <a:rPr lang="en-GB" sz="1600" dirty="0">
                <a:hlinkClick r:id="rId2"/>
              </a:rPr>
              <a:t>The North East Atlantic Ocean Key Findings from </a:t>
            </a:r>
            <a:r>
              <a:rPr lang="en-GB" sz="1600" dirty="0" err="1">
                <a:hlinkClick r:id="rId2"/>
              </a:rPr>
              <a:t>OSPARs</a:t>
            </a:r>
            <a:r>
              <a:rPr lang="en-GB" sz="1600" dirty="0">
                <a:hlinkClick r:id="rId2"/>
              </a:rPr>
              <a:t> QSR 2023 (interactive PDF)</a:t>
            </a:r>
            <a:endParaRPr lang="en-GB" sz="1600" dirty="0"/>
          </a:p>
        </p:txBody>
      </p:sp>
      <p:pic>
        <p:nvPicPr>
          <p:cNvPr id="5" name="Picture 4">
            <a:extLst>
              <a:ext uri="{FF2B5EF4-FFF2-40B4-BE49-F238E27FC236}">
                <a16:creationId xmlns:a16="http://schemas.microsoft.com/office/drawing/2014/main" id="{B9E8CB58-1E9D-0F75-6259-4682EDB296DA}"/>
              </a:ext>
            </a:extLst>
          </p:cNvPr>
          <p:cNvPicPr>
            <a:picLocks noChangeAspect="1"/>
          </p:cNvPicPr>
          <p:nvPr/>
        </p:nvPicPr>
        <p:blipFill>
          <a:blip r:embed="rId3"/>
          <a:stretch>
            <a:fillRect/>
          </a:stretch>
        </p:blipFill>
        <p:spPr>
          <a:xfrm>
            <a:off x="5123264" y="1435684"/>
            <a:ext cx="6817724" cy="3302768"/>
          </a:xfrm>
          <a:prstGeom prst="rect">
            <a:avLst/>
          </a:prstGeom>
        </p:spPr>
      </p:pic>
      <p:sp>
        <p:nvSpPr>
          <p:cNvPr id="6" name="Title 5">
            <a:extLst>
              <a:ext uri="{FF2B5EF4-FFF2-40B4-BE49-F238E27FC236}">
                <a16:creationId xmlns:a16="http://schemas.microsoft.com/office/drawing/2014/main" id="{FA776D50-CFCD-7ED6-1E09-1898E2C340F0}"/>
              </a:ext>
            </a:extLst>
          </p:cNvPr>
          <p:cNvSpPr>
            <a:spLocks noGrp="1"/>
          </p:cNvSpPr>
          <p:nvPr>
            <p:ph type="title"/>
          </p:nvPr>
        </p:nvSpPr>
        <p:spPr/>
        <p:txBody>
          <a:bodyPr>
            <a:normAutofit fontScale="90000"/>
          </a:bodyPr>
          <a:lstStyle/>
          <a:p>
            <a:r>
              <a:rPr lang="en-GB" dirty="0"/>
              <a:t>Quality Status Report (QSR) 2023</a:t>
            </a:r>
          </a:p>
        </p:txBody>
      </p:sp>
      <p:pic>
        <p:nvPicPr>
          <p:cNvPr id="8" name="Picture 7">
            <a:extLst>
              <a:ext uri="{FF2B5EF4-FFF2-40B4-BE49-F238E27FC236}">
                <a16:creationId xmlns:a16="http://schemas.microsoft.com/office/drawing/2014/main" id="{341E6118-9C56-9B07-D305-6637C0BAE93F}"/>
              </a:ext>
            </a:extLst>
          </p:cNvPr>
          <p:cNvPicPr>
            <a:picLocks noChangeAspect="1"/>
          </p:cNvPicPr>
          <p:nvPr/>
        </p:nvPicPr>
        <p:blipFill>
          <a:blip r:embed="rId4"/>
          <a:stretch>
            <a:fillRect/>
          </a:stretch>
        </p:blipFill>
        <p:spPr>
          <a:xfrm>
            <a:off x="-11113" y="1339283"/>
            <a:ext cx="4884327" cy="5569567"/>
          </a:xfrm>
          <a:prstGeom prst="rect">
            <a:avLst/>
          </a:prstGeom>
        </p:spPr>
      </p:pic>
      <p:sp>
        <p:nvSpPr>
          <p:cNvPr id="9" name="TextBox 8">
            <a:extLst>
              <a:ext uri="{FF2B5EF4-FFF2-40B4-BE49-F238E27FC236}">
                <a16:creationId xmlns:a16="http://schemas.microsoft.com/office/drawing/2014/main" id="{3E10D726-CB33-0259-3F4C-C3E61F487DAA}"/>
              </a:ext>
            </a:extLst>
          </p:cNvPr>
          <p:cNvSpPr txBox="1"/>
          <p:nvPr/>
        </p:nvSpPr>
        <p:spPr>
          <a:xfrm>
            <a:off x="4689114" y="6100439"/>
            <a:ext cx="7466689" cy="338554"/>
          </a:xfrm>
          <a:prstGeom prst="rect">
            <a:avLst/>
          </a:prstGeom>
          <a:noFill/>
        </p:spPr>
        <p:txBody>
          <a:bodyPr wrap="square" rtlCol="0">
            <a:spAutoFit/>
          </a:bodyPr>
          <a:lstStyle/>
          <a:p>
            <a:pPr algn="r"/>
            <a:r>
              <a:rPr lang="en-GB" sz="1600" dirty="0">
                <a:hlinkClick r:id="rId5"/>
              </a:rPr>
              <a:t>https://oap.ospar.org/en/ospar-assessments/quality-status-reports/qsr-2023/</a:t>
            </a:r>
            <a:r>
              <a:rPr lang="en-GB" sz="1600" dirty="0"/>
              <a:t> </a:t>
            </a:r>
          </a:p>
        </p:txBody>
      </p:sp>
    </p:spTree>
    <p:extLst>
      <p:ext uri="{BB962C8B-B14F-4D97-AF65-F5344CB8AC3E}">
        <p14:creationId xmlns:p14="http://schemas.microsoft.com/office/powerpoint/2010/main" val="4273791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3">
            <a:extLst>
              <a:ext uri="{FF2B5EF4-FFF2-40B4-BE49-F238E27FC236}">
                <a16:creationId xmlns:a16="http://schemas.microsoft.com/office/drawing/2014/main" id="{AAB280F8-34B5-E6C6-EC71-11FA36E9C0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52182" y="5088463"/>
            <a:ext cx="2628900" cy="1769537"/>
          </a:xfrm>
          <a:prstGeom prst="rect">
            <a:avLst/>
          </a:prstGeom>
        </p:spPr>
      </p:pic>
      <p:pic>
        <p:nvPicPr>
          <p:cNvPr id="12" name="Picture 14">
            <a:extLst>
              <a:ext uri="{FF2B5EF4-FFF2-40B4-BE49-F238E27FC236}">
                <a16:creationId xmlns:a16="http://schemas.microsoft.com/office/drawing/2014/main" id="{CC703B5F-6DCC-FE85-EAA1-DA959B02A2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37882" y="2442760"/>
            <a:ext cx="2743200" cy="2899077"/>
          </a:xfrm>
          <a:prstGeom prst="rect">
            <a:avLst/>
          </a:prstGeom>
        </p:spPr>
      </p:pic>
      <p:sp>
        <p:nvSpPr>
          <p:cNvPr id="7" name="Tekstvak 25">
            <a:extLst>
              <a:ext uri="{FF2B5EF4-FFF2-40B4-BE49-F238E27FC236}">
                <a16:creationId xmlns:a16="http://schemas.microsoft.com/office/drawing/2014/main" id="{AE0F48C4-C262-C3DE-E28C-588A4A3985A7}"/>
              </a:ext>
            </a:extLst>
          </p:cNvPr>
          <p:cNvSpPr txBox="1"/>
          <p:nvPr/>
        </p:nvSpPr>
        <p:spPr>
          <a:xfrm>
            <a:off x="144164" y="1677587"/>
            <a:ext cx="9076037" cy="923330"/>
          </a:xfrm>
          <a:prstGeom prst="rect">
            <a:avLst/>
          </a:prstGeom>
          <a:noFill/>
        </p:spPr>
        <p:txBody>
          <a:bodyPr wrap="square" rtlCol="0">
            <a:spAutoFit/>
          </a:bodyPr>
          <a:lstStyle/>
          <a:p>
            <a:r>
              <a:rPr lang="nl-NL" b="1" dirty="0"/>
              <a:t>Ocean </a:t>
            </a:r>
            <a:r>
              <a:rPr lang="nl-NL" b="1" dirty="0" err="1"/>
              <a:t>acidification</a:t>
            </a:r>
            <a:r>
              <a:rPr lang="nl-NL" b="1" dirty="0"/>
              <a:t> is </a:t>
            </a:r>
            <a:r>
              <a:rPr lang="nl-NL" b="1" dirty="0" err="1"/>
              <a:t>observed</a:t>
            </a:r>
            <a:r>
              <a:rPr lang="nl-NL" b="1" dirty="0"/>
              <a:t> in </a:t>
            </a:r>
            <a:r>
              <a:rPr lang="nl-NL" b="1" dirty="0" err="1"/>
              <a:t>all</a:t>
            </a:r>
            <a:r>
              <a:rPr lang="nl-NL" b="1" dirty="0"/>
              <a:t> </a:t>
            </a:r>
            <a:r>
              <a:rPr lang="nl-NL" b="1" dirty="0" err="1"/>
              <a:t>regions</a:t>
            </a:r>
            <a:r>
              <a:rPr lang="nl-NL" b="1" dirty="0"/>
              <a:t> of </a:t>
            </a:r>
            <a:r>
              <a:rPr lang="nl-NL" b="1" dirty="0" err="1"/>
              <a:t>the</a:t>
            </a:r>
            <a:r>
              <a:rPr lang="nl-NL" b="1" dirty="0"/>
              <a:t> OSPAR </a:t>
            </a:r>
            <a:r>
              <a:rPr lang="nl-NL" b="1" dirty="0" err="1"/>
              <a:t>Maritime</a:t>
            </a:r>
            <a:r>
              <a:rPr lang="nl-NL" b="1" dirty="0"/>
              <a:t> Area</a:t>
            </a:r>
          </a:p>
          <a:p>
            <a:pPr marL="742950" lvl="1" indent="-285750">
              <a:buFont typeface="Arial" panose="020B0604020202020204" pitchFamily="34" charset="0"/>
              <a:buChar char="•"/>
            </a:pPr>
            <a:r>
              <a:rPr lang="nl-NL" dirty="0"/>
              <a:t>The </a:t>
            </a:r>
            <a:r>
              <a:rPr lang="nl-NL" dirty="0" err="1"/>
              <a:t>rate</a:t>
            </a:r>
            <a:r>
              <a:rPr lang="nl-NL" dirty="0"/>
              <a:t> of change </a:t>
            </a:r>
            <a:r>
              <a:rPr lang="nl-NL" dirty="0" err="1"/>
              <a:t>varies</a:t>
            </a:r>
            <a:r>
              <a:rPr lang="nl-NL" dirty="0"/>
              <a:t> per </a:t>
            </a:r>
            <a:r>
              <a:rPr lang="nl-NL" dirty="0" err="1"/>
              <a:t>region</a:t>
            </a:r>
            <a:r>
              <a:rPr lang="nl-NL" dirty="0"/>
              <a:t> (-0,0011 </a:t>
            </a:r>
            <a:r>
              <a:rPr lang="nl-NL" dirty="0" err="1"/>
              <a:t>to</a:t>
            </a:r>
            <a:r>
              <a:rPr lang="nl-NL" dirty="0"/>
              <a:t> -0,033 pH units per </a:t>
            </a:r>
            <a:r>
              <a:rPr lang="nl-NL" dirty="0" err="1"/>
              <a:t>year</a:t>
            </a:r>
            <a:r>
              <a:rPr lang="nl-NL" dirty="0"/>
              <a:t>)</a:t>
            </a:r>
          </a:p>
          <a:p>
            <a:pPr marL="742950" lvl="1" indent="-285750">
              <a:buFont typeface="Arial" panose="020B0604020202020204" pitchFamily="34" charset="0"/>
              <a:buChar char="•"/>
            </a:pPr>
            <a:r>
              <a:rPr lang="nl-NL" dirty="0" err="1"/>
              <a:t>Local</a:t>
            </a:r>
            <a:r>
              <a:rPr lang="nl-NL" dirty="0"/>
              <a:t> </a:t>
            </a:r>
            <a:r>
              <a:rPr lang="nl-NL" dirty="0" err="1"/>
              <a:t>processes</a:t>
            </a:r>
            <a:r>
              <a:rPr lang="nl-NL" dirty="0"/>
              <a:t> (</a:t>
            </a:r>
            <a:r>
              <a:rPr lang="nl-NL" dirty="0" err="1"/>
              <a:t>such</a:t>
            </a:r>
            <a:r>
              <a:rPr lang="nl-NL" dirty="0"/>
              <a:t> as </a:t>
            </a:r>
            <a:r>
              <a:rPr lang="nl-NL" dirty="0" err="1"/>
              <a:t>nutrient</a:t>
            </a:r>
            <a:r>
              <a:rPr lang="nl-NL" dirty="0"/>
              <a:t> input </a:t>
            </a:r>
            <a:r>
              <a:rPr lang="nl-NL" dirty="0" err="1"/>
              <a:t>and</a:t>
            </a:r>
            <a:r>
              <a:rPr lang="nl-NL" dirty="0"/>
              <a:t> </a:t>
            </a:r>
            <a:r>
              <a:rPr lang="nl-NL" dirty="0" err="1"/>
              <a:t>productivity</a:t>
            </a:r>
            <a:r>
              <a:rPr lang="nl-NL" dirty="0"/>
              <a:t>) have strong </a:t>
            </a:r>
            <a:r>
              <a:rPr lang="nl-NL" dirty="0" err="1"/>
              <a:t>influence</a:t>
            </a:r>
            <a:endParaRPr lang="nl-NL" dirty="0"/>
          </a:p>
        </p:txBody>
      </p:sp>
      <p:sp>
        <p:nvSpPr>
          <p:cNvPr id="8" name="Tekstvak 26">
            <a:extLst>
              <a:ext uri="{FF2B5EF4-FFF2-40B4-BE49-F238E27FC236}">
                <a16:creationId xmlns:a16="http://schemas.microsoft.com/office/drawing/2014/main" id="{656115C2-9DE5-8287-2F1E-F2F12F204F41}"/>
              </a:ext>
            </a:extLst>
          </p:cNvPr>
          <p:cNvSpPr txBox="1"/>
          <p:nvPr/>
        </p:nvSpPr>
        <p:spPr>
          <a:xfrm>
            <a:off x="144163" y="2631069"/>
            <a:ext cx="9042494" cy="1200329"/>
          </a:xfrm>
          <a:prstGeom prst="rect">
            <a:avLst/>
          </a:prstGeom>
          <a:noFill/>
        </p:spPr>
        <p:txBody>
          <a:bodyPr wrap="square" rtlCol="0">
            <a:spAutoFit/>
          </a:bodyPr>
          <a:lstStyle/>
          <a:p>
            <a:r>
              <a:rPr lang="nl-NL" b="1" dirty="0"/>
              <a:t>Ocean </a:t>
            </a:r>
            <a:r>
              <a:rPr lang="nl-NL" b="1" dirty="0" err="1"/>
              <a:t>acidification</a:t>
            </a:r>
            <a:r>
              <a:rPr lang="nl-NL" b="1" dirty="0"/>
              <a:t> is </a:t>
            </a:r>
            <a:r>
              <a:rPr lang="nl-NL" b="1" dirty="0" err="1"/>
              <a:t>projected</a:t>
            </a:r>
            <a:r>
              <a:rPr lang="nl-NL" b="1" dirty="0"/>
              <a:t> </a:t>
            </a:r>
            <a:r>
              <a:rPr lang="nl-NL" b="1" dirty="0" err="1"/>
              <a:t>to</a:t>
            </a:r>
            <a:r>
              <a:rPr lang="nl-NL" b="1" dirty="0"/>
              <a:t> continue </a:t>
            </a:r>
            <a:r>
              <a:rPr lang="nl-NL" b="1" dirty="0" err="1"/>
              <a:t>under</a:t>
            </a:r>
            <a:r>
              <a:rPr lang="nl-NL" b="1" dirty="0"/>
              <a:t> </a:t>
            </a:r>
            <a:r>
              <a:rPr lang="nl-NL" b="1" dirty="0" err="1"/>
              <a:t>the</a:t>
            </a:r>
            <a:r>
              <a:rPr lang="nl-NL" b="1" dirty="0"/>
              <a:t> </a:t>
            </a:r>
            <a:r>
              <a:rPr lang="nl-NL" b="1" dirty="0" err="1"/>
              <a:t>studied</a:t>
            </a:r>
            <a:r>
              <a:rPr lang="nl-NL" b="1" dirty="0"/>
              <a:t> </a:t>
            </a:r>
            <a:r>
              <a:rPr lang="nl-NL" b="1" dirty="0" err="1"/>
              <a:t>emmission</a:t>
            </a:r>
            <a:r>
              <a:rPr lang="nl-NL" b="1" dirty="0"/>
              <a:t> </a:t>
            </a:r>
            <a:r>
              <a:rPr lang="nl-NL" b="1" dirty="0" err="1"/>
              <a:t>scenarios</a:t>
            </a:r>
            <a:endParaRPr lang="nl-NL" b="1" dirty="0"/>
          </a:p>
          <a:p>
            <a:pPr marL="742950" lvl="1" indent="-285750">
              <a:buFont typeface="Arial" panose="020B0604020202020204" pitchFamily="34" charset="0"/>
              <a:buChar char="•"/>
            </a:pPr>
            <a:r>
              <a:rPr lang="nl-NL" dirty="0"/>
              <a:t>An </a:t>
            </a:r>
            <a:r>
              <a:rPr lang="nl-NL" dirty="0" err="1"/>
              <a:t>acceleration</a:t>
            </a:r>
            <a:r>
              <a:rPr lang="nl-NL" dirty="0"/>
              <a:t> is </a:t>
            </a:r>
            <a:r>
              <a:rPr lang="nl-NL" dirty="0" err="1"/>
              <a:t>projected</a:t>
            </a:r>
            <a:r>
              <a:rPr lang="nl-NL" dirty="0"/>
              <a:t> </a:t>
            </a:r>
            <a:r>
              <a:rPr lang="nl-NL" dirty="0" err="1"/>
              <a:t>for</a:t>
            </a:r>
            <a:r>
              <a:rPr lang="nl-NL" dirty="0"/>
              <a:t> </a:t>
            </a:r>
            <a:r>
              <a:rPr lang="nl-NL" dirty="0" err="1"/>
              <a:t>the</a:t>
            </a:r>
            <a:r>
              <a:rPr lang="nl-NL" dirty="0"/>
              <a:t> high </a:t>
            </a:r>
            <a:r>
              <a:rPr lang="nl-NL" dirty="0" err="1"/>
              <a:t>emission</a:t>
            </a:r>
            <a:r>
              <a:rPr lang="nl-NL" dirty="0"/>
              <a:t> scenario</a:t>
            </a:r>
          </a:p>
          <a:p>
            <a:pPr marL="742950" lvl="1" indent="-285750">
              <a:buFont typeface="Arial" panose="020B0604020202020204" pitchFamily="34" charset="0"/>
              <a:buChar char="•"/>
            </a:pPr>
            <a:r>
              <a:rPr lang="nl-NL" dirty="0"/>
              <a:t>The </a:t>
            </a:r>
            <a:r>
              <a:rPr lang="nl-NL" dirty="0" err="1"/>
              <a:t>sea</a:t>
            </a:r>
            <a:r>
              <a:rPr lang="nl-NL" dirty="0"/>
              <a:t> floor area of </a:t>
            </a:r>
            <a:r>
              <a:rPr lang="nl-NL" dirty="0" err="1"/>
              <a:t>deep</a:t>
            </a:r>
            <a:r>
              <a:rPr lang="nl-NL" dirty="0"/>
              <a:t> waters </a:t>
            </a:r>
            <a:r>
              <a:rPr lang="nl-NL" dirty="0" err="1"/>
              <a:t>corrosive</a:t>
            </a:r>
            <a:r>
              <a:rPr lang="nl-NL" dirty="0"/>
              <a:t> </a:t>
            </a:r>
            <a:r>
              <a:rPr lang="nl-NL" dirty="0" err="1"/>
              <a:t>to</a:t>
            </a:r>
            <a:r>
              <a:rPr lang="nl-NL" dirty="0"/>
              <a:t> </a:t>
            </a:r>
            <a:r>
              <a:rPr lang="nl-NL" dirty="0" err="1"/>
              <a:t>calcareous</a:t>
            </a:r>
            <a:r>
              <a:rPr lang="nl-NL" dirty="0"/>
              <a:t> </a:t>
            </a:r>
            <a:r>
              <a:rPr lang="nl-NL" dirty="0" err="1"/>
              <a:t>structures</a:t>
            </a:r>
            <a:r>
              <a:rPr lang="nl-NL" dirty="0"/>
              <a:t> is </a:t>
            </a:r>
            <a:r>
              <a:rPr lang="nl-NL" dirty="0" err="1"/>
              <a:t>projected</a:t>
            </a:r>
            <a:r>
              <a:rPr lang="nl-NL" dirty="0"/>
              <a:t> </a:t>
            </a:r>
            <a:r>
              <a:rPr lang="nl-NL" dirty="0" err="1"/>
              <a:t>to</a:t>
            </a:r>
            <a:r>
              <a:rPr lang="nl-NL" dirty="0"/>
              <a:t> </a:t>
            </a:r>
            <a:r>
              <a:rPr lang="nl-NL" dirty="0" err="1"/>
              <a:t>increase</a:t>
            </a:r>
            <a:r>
              <a:rPr lang="nl-NL" dirty="0"/>
              <a:t> </a:t>
            </a:r>
            <a:r>
              <a:rPr lang="nl-NL" dirty="0" err="1"/>
              <a:t>significantly</a:t>
            </a:r>
            <a:endParaRPr lang="nl-NL" dirty="0"/>
          </a:p>
        </p:txBody>
      </p:sp>
      <p:sp>
        <p:nvSpPr>
          <p:cNvPr id="9" name="Tekstvak 27">
            <a:extLst>
              <a:ext uri="{FF2B5EF4-FFF2-40B4-BE49-F238E27FC236}">
                <a16:creationId xmlns:a16="http://schemas.microsoft.com/office/drawing/2014/main" id="{BB1328CD-5DF0-5681-DCF1-2001B432F478}"/>
              </a:ext>
            </a:extLst>
          </p:cNvPr>
          <p:cNvSpPr txBox="1"/>
          <p:nvPr/>
        </p:nvSpPr>
        <p:spPr>
          <a:xfrm>
            <a:off x="144163" y="3861549"/>
            <a:ext cx="9076036" cy="1200329"/>
          </a:xfrm>
          <a:prstGeom prst="rect">
            <a:avLst/>
          </a:prstGeom>
          <a:noFill/>
        </p:spPr>
        <p:txBody>
          <a:bodyPr wrap="square" rtlCol="0">
            <a:spAutoFit/>
          </a:bodyPr>
          <a:lstStyle/>
          <a:p>
            <a:r>
              <a:rPr lang="nl-NL" b="1" dirty="0"/>
              <a:t>Ocean </a:t>
            </a:r>
            <a:r>
              <a:rPr lang="nl-NL" b="1" dirty="0" err="1"/>
              <a:t>acidification</a:t>
            </a:r>
            <a:r>
              <a:rPr lang="nl-NL" b="1" dirty="0"/>
              <a:t> puts marine life (</a:t>
            </a:r>
            <a:r>
              <a:rPr lang="nl-NL" b="1" dirty="0" err="1"/>
              <a:t>further</a:t>
            </a:r>
            <a:r>
              <a:rPr lang="nl-NL" b="1" dirty="0"/>
              <a:t>) </a:t>
            </a:r>
            <a:r>
              <a:rPr lang="nl-NL" b="1" dirty="0" err="1"/>
              <a:t>under</a:t>
            </a:r>
            <a:r>
              <a:rPr lang="nl-NL" b="1" dirty="0"/>
              <a:t> </a:t>
            </a:r>
            <a:r>
              <a:rPr lang="nl-NL" b="1" dirty="0" err="1"/>
              <a:t>pressure</a:t>
            </a:r>
            <a:endParaRPr lang="nl-NL" b="1" dirty="0"/>
          </a:p>
          <a:p>
            <a:pPr marL="742950" lvl="1" indent="-285750">
              <a:buFont typeface="Arial" panose="020B0604020202020204" pitchFamily="34" charset="0"/>
              <a:buChar char="•"/>
            </a:pPr>
            <a:r>
              <a:rPr lang="nl-NL" dirty="0"/>
              <a:t>OA </a:t>
            </a:r>
            <a:r>
              <a:rPr lang="nl-NL" dirty="0" err="1"/>
              <a:t>pressure</a:t>
            </a:r>
            <a:r>
              <a:rPr lang="nl-NL" dirty="0"/>
              <a:t> </a:t>
            </a:r>
            <a:r>
              <a:rPr lang="nl-NL" dirty="0" err="1"/>
              <a:t>typically</a:t>
            </a:r>
            <a:r>
              <a:rPr lang="nl-NL" dirty="0"/>
              <a:t> </a:t>
            </a:r>
            <a:r>
              <a:rPr lang="nl-NL" dirty="0" err="1"/>
              <a:t>coincides</a:t>
            </a:r>
            <a:r>
              <a:rPr lang="nl-NL" dirty="0"/>
              <a:t> </a:t>
            </a:r>
            <a:r>
              <a:rPr lang="nl-NL" dirty="0" err="1"/>
              <a:t>with</a:t>
            </a:r>
            <a:r>
              <a:rPr lang="nl-NL" dirty="0"/>
              <a:t> </a:t>
            </a:r>
            <a:r>
              <a:rPr lang="nl-NL" dirty="0" err="1"/>
              <a:t>other</a:t>
            </a:r>
            <a:r>
              <a:rPr lang="nl-NL" dirty="0"/>
              <a:t> </a:t>
            </a:r>
            <a:r>
              <a:rPr lang="nl-NL" dirty="0" err="1"/>
              <a:t>pressures</a:t>
            </a:r>
            <a:r>
              <a:rPr lang="nl-NL" dirty="0"/>
              <a:t> (</a:t>
            </a:r>
            <a:r>
              <a:rPr lang="nl-NL" dirty="0" err="1"/>
              <a:t>multi</a:t>
            </a:r>
            <a:r>
              <a:rPr lang="nl-NL" dirty="0"/>
              <a:t>-stressor)</a:t>
            </a:r>
          </a:p>
          <a:p>
            <a:pPr marL="742950" lvl="1" indent="-285750">
              <a:buFont typeface="Arial" panose="020B0604020202020204" pitchFamily="34" charset="0"/>
              <a:buChar char="•"/>
            </a:pPr>
            <a:r>
              <a:rPr lang="nl-NL" dirty="0" err="1"/>
              <a:t>Threatened</a:t>
            </a:r>
            <a:r>
              <a:rPr lang="nl-NL" dirty="0"/>
              <a:t> </a:t>
            </a:r>
            <a:r>
              <a:rPr lang="nl-NL" dirty="0" err="1"/>
              <a:t>and</a:t>
            </a:r>
            <a:r>
              <a:rPr lang="nl-NL" dirty="0"/>
              <a:t>/or </a:t>
            </a:r>
            <a:r>
              <a:rPr lang="nl-NL" dirty="0" err="1"/>
              <a:t>declining</a:t>
            </a:r>
            <a:r>
              <a:rPr lang="nl-NL" dirty="0"/>
              <a:t> species </a:t>
            </a:r>
            <a:r>
              <a:rPr lang="nl-NL" dirty="0" err="1"/>
              <a:t>and</a:t>
            </a:r>
            <a:r>
              <a:rPr lang="nl-NL" dirty="0"/>
              <a:t> </a:t>
            </a:r>
            <a:r>
              <a:rPr lang="nl-NL" dirty="0" err="1"/>
              <a:t>habitats</a:t>
            </a:r>
            <a:r>
              <a:rPr lang="nl-NL" dirty="0"/>
              <a:t> are </a:t>
            </a:r>
            <a:r>
              <a:rPr lang="nl-NL" dirty="0" err="1"/>
              <a:t>particularly</a:t>
            </a:r>
            <a:r>
              <a:rPr lang="nl-NL" dirty="0"/>
              <a:t> </a:t>
            </a:r>
            <a:r>
              <a:rPr lang="nl-NL" dirty="0" err="1"/>
              <a:t>vulnerable</a:t>
            </a:r>
            <a:endParaRPr lang="nl-NL" dirty="0"/>
          </a:p>
          <a:p>
            <a:pPr marL="742950" lvl="1" indent="-285750">
              <a:buFont typeface="Arial" panose="020B0604020202020204" pitchFamily="34" charset="0"/>
              <a:buChar char="•"/>
            </a:pPr>
            <a:r>
              <a:rPr lang="nl-NL" dirty="0"/>
              <a:t>Significant </a:t>
            </a:r>
            <a:r>
              <a:rPr lang="nl-NL" dirty="0" err="1"/>
              <a:t>economical</a:t>
            </a:r>
            <a:r>
              <a:rPr lang="nl-NL" dirty="0"/>
              <a:t> </a:t>
            </a:r>
            <a:r>
              <a:rPr lang="nl-NL" dirty="0" err="1"/>
              <a:t>consequences</a:t>
            </a:r>
            <a:r>
              <a:rPr lang="nl-NL" dirty="0"/>
              <a:t> </a:t>
            </a:r>
            <a:r>
              <a:rPr lang="nl-NL" dirty="0" err="1"/>
              <a:t>expected</a:t>
            </a:r>
            <a:r>
              <a:rPr lang="nl-NL" dirty="0"/>
              <a:t> (</a:t>
            </a:r>
            <a:r>
              <a:rPr lang="nl-NL" dirty="0" err="1"/>
              <a:t>loss</a:t>
            </a:r>
            <a:r>
              <a:rPr lang="nl-NL" dirty="0"/>
              <a:t> of </a:t>
            </a:r>
            <a:r>
              <a:rPr lang="nl-NL" dirty="0" err="1"/>
              <a:t>revenue</a:t>
            </a:r>
            <a:r>
              <a:rPr lang="nl-NL" dirty="0"/>
              <a:t> commercial species)</a:t>
            </a:r>
          </a:p>
        </p:txBody>
      </p:sp>
      <p:sp>
        <p:nvSpPr>
          <p:cNvPr id="10" name="Tekstvak 30">
            <a:extLst>
              <a:ext uri="{FF2B5EF4-FFF2-40B4-BE49-F238E27FC236}">
                <a16:creationId xmlns:a16="http://schemas.microsoft.com/office/drawing/2014/main" id="{9D9FB231-8BAE-CAD8-B361-D8B44708B709}"/>
              </a:ext>
            </a:extLst>
          </p:cNvPr>
          <p:cNvSpPr txBox="1"/>
          <p:nvPr/>
        </p:nvSpPr>
        <p:spPr>
          <a:xfrm>
            <a:off x="144164" y="5092029"/>
            <a:ext cx="9076037" cy="1477328"/>
          </a:xfrm>
          <a:prstGeom prst="rect">
            <a:avLst/>
          </a:prstGeom>
          <a:noFill/>
        </p:spPr>
        <p:txBody>
          <a:bodyPr wrap="square" rtlCol="0">
            <a:spAutoFit/>
          </a:bodyPr>
          <a:lstStyle/>
          <a:p>
            <a:r>
              <a:rPr lang="nl-NL" b="1" dirty="0"/>
              <a:t>OA </a:t>
            </a:r>
            <a:r>
              <a:rPr lang="nl-NL" b="1" dirty="0" err="1"/>
              <a:t>needs</a:t>
            </a:r>
            <a:r>
              <a:rPr lang="nl-NL" b="1" dirty="0"/>
              <a:t> </a:t>
            </a:r>
            <a:r>
              <a:rPr lang="nl-NL" b="1" dirty="0" err="1"/>
              <a:t>to</a:t>
            </a:r>
            <a:r>
              <a:rPr lang="nl-NL" b="1" dirty="0"/>
              <a:t> </a:t>
            </a:r>
            <a:r>
              <a:rPr lang="nl-NL" b="1" dirty="0" err="1"/>
              <a:t>be</a:t>
            </a:r>
            <a:r>
              <a:rPr lang="nl-NL" b="1" dirty="0"/>
              <a:t> taken </a:t>
            </a:r>
            <a:r>
              <a:rPr lang="nl-NL" b="1" dirty="0" err="1"/>
              <a:t>into</a:t>
            </a:r>
            <a:r>
              <a:rPr lang="nl-NL" b="1" dirty="0"/>
              <a:t> account </a:t>
            </a:r>
            <a:r>
              <a:rPr lang="nl-NL" b="1" dirty="0" err="1"/>
              <a:t>when</a:t>
            </a:r>
            <a:r>
              <a:rPr lang="nl-NL" b="1" dirty="0"/>
              <a:t> </a:t>
            </a:r>
            <a:r>
              <a:rPr lang="nl-NL" b="1" dirty="0" err="1"/>
              <a:t>considering</a:t>
            </a:r>
            <a:r>
              <a:rPr lang="nl-NL" b="1" dirty="0"/>
              <a:t> </a:t>
            </a:r>
            <a:r>
              <a:rPr lang="nl-NL" b="1" dirty="0" err="1"/>
              <a:t>climate</a:t>
            </a:r>
            <a:r>
              <a:rPr lang="nl-NL" b="1" dirty="0"/>
              <a:t> change </a:t>
            </a:r>
            <a:r>
              <a:rPr lang="nl-NL" b="1" dirty="0" err="1"/>
              <a:t>adaptation</a:t>
            </a:r>
            <a:r>
              <a:rPr lang="nl-NL" b="1" dirty="0"/>
              <a:t> </a:t>
            </a:r>
            <a:r>
              <a:rPr lang="nl-NL" b="1" dirty="0" err="1"/>
              <a:t>and</a:t>
            </a:r>
            <a:r>
              <a:rPr lang="nl-NL" b="1" dirty="0"/>
              <a:t> </a:t>
            </a:r>
            <a:r>
              <a:rPr lang="nl-NL" b="1" dirty="0" err="1"/>
              <a:t>mitigation</a:t>
            </a:r>
            <a:endParaRPr lang="nl-NL" b="1" dirty="0"/>
          </a:p>
          <a:p>
            <a:pPr marL="742950" lvl="1" indent="-285750">
              <a:buFont typeface="Arial" panose="020B0604020202020204" pitchFamily="34" charset="0"/>
              <a:buChar char="•"/>
            </a:pPr>
            <a:r>
              <a:rPr lang="nl-NL" dirty="0" err="1"/>
              <a:t>Such</a:t>
            </a:r>
            <a:r>
              <a:rPr lang="nl-NL" dirty="0"/>
              <a:t> </a:t>
            </a:r>
            <a:r>
              <a:rPr lang="nl-NL" dirty="0" err="1"/>
              <a:t>measures</a:t>
            </a:r>
            <a:r>
              <a:rPr lang="nl-NL" dirty="0"/>
              <a:t> </a:t>
            </a:r>
            <a:r>
              <a:rPr lang="nl-NL" dirty="0" err="1"/>
              <a:t>may</a:t>
            </a:r>
            <a:r>
              <a:rPr lang="nl-NL" dirty="0"/>
              <a:t> </a:t>
            </a:r>
            <a:r>
              <a:rPr lang="nl-NL" dirty="0" err="1"/>
              <a:t>alleviate</a:t>
            </a:r>
            <a:r>
              <a:rPr lang="nl-NL" dirty="0"/>
              <a:t> or </a:t>
            </a:r>
            <a:r>
              <a:rPr lang="nl-NL" dirty="0" err="1"/>
              <a:t>exacarbate</a:t>
            </a:r>
            <a:r>
              <a:rPr lang="nl-NL" dirty="0"/>
              <a:t> </a:t>
            </a:r>
            <a:r>
              <a:rPr lang="nl-NL" dirty="0" err="1"/>
              <a:t>ocean</a:t>
            </a:r>
            <a:r>
              <a:rPr lang="nl-NL" dirty="0"/>
              <a:t> </a:t>
            </a:r>
            <a:r>
              <a:rPr lang="nl-NL" dirty="0" err="1"/>
              <a:t>acidification</a:t>
            </a:r>
            <a:r>
              <a:rPr lang="nl-NL" dirty="0"/>
              <a:t> </a:t>
            </a:r>
            <a:r>
              <a:rPr lang="nl-NL" dirty="0" err="1"/>
              <a:t>and</a:t>
            </a:r>
            <a:r>
              <a:rPr lang="nl-NL" dirty="0"/>
              <a:t> </a:t>
            </a:r>
            <a:r>
              <a:rPr lang="nl-NL" dirty="0" err="1"/>
              <a:t>its</a:t>
            </a:r>
            <a:r>
              <a:rPr lang="nl-NL" dirty="0"/>
              <a:t> impacts</a:t>
            </a:r>
          </a:p>
          <a:p>
            <a:pPr marL="742950" lvl="1" indent="-285750">
              <a:buFont typeface="Arial" panose="020B0604020202020204" pitchFamily="34" charset="0"/>
              <a:buChar char="•"/>
            </a:pPr>
            <a:r>
              <a:rPr lang="nl-NL" dirty="0" err="1"/>
              <a:t>Removing</a:t>
            </a:r>
            <a:r>
              <a:rPr lang="nl-NL" dirty="0"/>
              <a:t> </a:t>
            </a:r>
            <a:r>
              <a:rPr lang="nl-NL" dirty="0" err="1"/>
              <a:t>other</a:t>
            </a:r>
            <a:r>
              <a:rPr lang="nl-NL" dirty="0"/>
              <a:t> </a:t>
            </a:r>
            <a:r>
              <a:rPr lang="nl-NL" dirty="0" err="1"/>
              <a:t>pressures</a:t>
            </a:r>
            <a:r>
              <a:rPr lang="nl-NL" dirty="0"/>
              <a:t> (</a:t>
            </a:r>
            <a:r>
              <a:rPr lang="nl-NL" dirty="0" err="1"/>
              <a:t>pollution</a:t>
            </a:r>
            <a:r>
              <a:rPr lang="nl-NL" dirty="0"/>
              <a:t>, habitat </a:t>
            </a:r>
            <a:r>
              <a:rPr lang="nl-NL" dirty="0" err="1"/>
              <a:t>destruction</a:t>
            </a:r>
            <a:r>
              <a:rPr lang="nl-NL" dirty="0"/>
              <a:t>) </a:t>
            </a:r>
            <a:r>
              <a:rPr lang="nl-NL" dirty="0" err="1"/>
              <a:t>can</a:t>
            </a:r>
            <a:r>
              <a:rPr lang="nl-NL" dirty="0"/>
              <a:t> </a:t>
            </a:r>
            <a:r>
              <a:rPr lang="nl-NL" dirty="0" err="1"/>
              <a:t>increase</a:t>
            </a:r>
            <a:r>
              <a:rPr lang="nl-NL" dirty="0"/>
              <a:t> </a:t>
            </a:r>
            <a:r>
              <a:rPr lang="nl-NL" dirty="0" err="1"/>
              <a:t>ecosystem</a:t>
            </a:r>
            <a:r>
              <a:rPr lang="nl-NL" dirty="0"/>
              <a:t> </a:t>
            </a:r>
            <a:r>
              <a:rPr lang="nl-NL" dirty="0" err="1"/>
              <a:t>resilience</a:t>
            </a:r>
            <a:r>
              <a:rPr lang="nl-NL" dirty="0"/>
              <a:t> </a:t>
            </a:r>
            <a:r>
              <a:rPr lang="nl-NL" dirty="0" err="1"/>
              <a:t>to</a:t>
            </a:r>
            <a:r>
              <a:rPr lang="nl-NL" dirty="0"/>
              <a:t> OA impacts</a:t>
            </a:r>
          </a:p>
        </p:txBody>
      </p:sp>
      <p:pic>
        <p:nvPicPr>
          <p:cNvPr id="11" name="Afbeelding 12">
            <a:extLst>
              <a:ext uri="{FF2B5EF4-FFF2-40B4-BE49-F238E27FC236}">
                <a16:creationId xmlns:a16="http://schemas.microsoft.com/office/drawing/2014/main" id="{C24ACFFC-49B2-ADFF-B8BC-0D76959D13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33617" y="1379042"/>
            <a:ext cx="3647465" cy="1200330"/>
          </a:xfrm>
          <a:prstGeom prst="rect">
            <a:avLst/>
          </a:prstGeom>
        </p:spPr>
      </p:pic>
      <p:sp>
        <p:nvSpPr>
          <p:cNvPr id="14" name="Title 13">
            <a:extLst>
              <a:ext uri="{FF2B5EF4-FFF2-40B4-BE49-F238E27FC236}">
                <a16:creationId xmlns:a16="http://schemas.microsoft.com/office/drawing/2014/main" id="{135FF4ED-CA87-7316-8F17-5E76F5FDD2DF}"/>
              </a:ext>
            </a:extLst>
          </p:cNvPr>
          <p:cNvSpPr>
            <a:spLocks noGrp="1"/>
          </p:cNvSpPr>
          <p:nvPr>
            <p:ph type="title"/>
          </p:nvPr>
        </p:nvSpPr>
        <p:spPr/>
        <p:txBody>
          <a:bodyPr>
            <a:normAutofit fontScale="90000"/>
          </a:bodyPr>
          <a:lstStyle/>
          <a:p>
            <a:r>
              <a:rPr lang="en-GB" dirty="0"/>
              <a:t>Ocean Acidification Assessment</a:t>
            </a:r>
            <a:br>
              <a:rPr lang="en-GB" dirty="0"/>
            </a:br>
            <a:r>
              <a:rPr lang="en-GB" dirty="0"/>
              <a:t>Key messages</a:t>
            </a:r>
          </a:p>
        </p:txBody>
      </p:sp>
    </p:spTree>
    <p:extLst>
      <p:ext uri="{BB962C8B-B14F-4D97-AF65-F5344CB8AC3E}">
        <p14:creationId xmlns:p14="http://schemas.microsoft.com/office/powerpoint/2010/main" val="5517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A9B73-37E2-90BA-5FFC-EEA410D391E7}"/>
              </a:ext>
            </a:extLst>
          </p:cNvPr>
          <p:cNvSpPr>
            <a:spLocks noGrp="1"/>
          </p:cNvSpPr>
          <p:nvPr>
            <p:ph type="title"/>
          </p:nvPr>
        </p:nvSpPr>
        <p:spPr>
          <a:xfrm>
            <a:off x="1899848" y="148055"/>
            <a:ext cx="7510852" cy="974054"/>
          </a:xfrm>
        </p:spPr>
        <p:txBody>
          <a:bodyPr>
            <a:normAutofit fontScale="90000"/>
          </a:bodyPr>
          <a:lstStyle/>
          <a:p>
            <a:r>
              <a:rPr lang="en-GB" dirty="0"/>
              <a:t>Climate Change &amp; Ocean Acidification in OSPAR QSR 2023</a:t>
            </a:r>
          </a:p>
        </p:txBody>
      </p:sp>
      <p:pic>
        <p:nvPicPr>
          <p:cNvPr id="6" name="Picture 5">
            <a:extLst>
              <a:ext uri="{FF2B5EF4-FFF2-40B4-BE49-F238E27FC236}">
                <a16:creationId xmlns:a16="http://schemas.microsoft.com/office/drawing/2014/main" id="{B6CB6573-0B1D-DEB9-E95E-52B93C8B1CC5}"/>
              </a:ext>
            </a:extLst>
          </p:cNvPr>
          <p:cNvPicPr>
            <a:picLocks noChangeAspect="1"/>
          </p:cNvPicPr>
          <p:nvPr/>
        </p:nvPicPr>
        <p:blipFill>
          <a:blip r:embed="rId2"/>
          <a:stretch>
            <a:fillRect/>
          </a:stretch>
        </p:blipFill>
        <p:spPr>
          <a:xfrm>
            <a:off x="19050" y="1635918"/>
            <a:ext cx="12153901" cy="4688682"/>
          </a:xfrm>
          <a:prstGeom prst="rect">
            <a:avLst/>
          </a:prstGeom>
        </p:spPr>
      </p:pic>
    </p:spTree>
    <p:extLst>
      <p:ext uri="{BB962C8B-B14F-4D97-AF65-F5344CB8AC3E}">
        <p14:creationId xmlns:p14="http://schemas.microsoft.com/office/powerpoint/2010/main" val="264147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A9B73-37E2-90BA-5FFC-EEA410D391E7}"/>
              </a:ext>
            </a:extLst>
          </p:cNvPr>
          <p:cNvSpPr>
            <a:spLocks noGrp="1"/>
          </p:cNvSpPr>
          <p:nvPr>
            <p:ph type="title"/>
          </p:nvPr>
        </p:nvSpPr>
        <p:spPr>
          <a:xfrm>
            <a:off x="1899848" y="148055"/>
            <a:ext cx="7510852" cy="974054"/>
          </a:xfrm>
        </p:spPr>
        <p:txBody>
          <a:bodyPr>
            <a:normAutofit fontScale="90000"/>
          </a:bodyPr>
          <a:lstStyle/>
          <a:p>
            <a:r>
              <a:rPr lang="en-GB" dirty="0"/>
              <a:t>Climate Change &amp; Ocean Acidification in OSPAR QSR 2023</a:t>
            </a:r>
          </a:p>
        </p:txBody>
      </p:sp>
      <p:grpSp>
        <p:nvGrpSpPr>
          <p:cNvPr id="7" name="Group 6">
            <a:extLst>
              <a:ext uri="{FF2B5EF4-FFF2-40B4-BE49-F238E27FC236}">
                <a16:creationId xmlns:a16="http://schemas.microsoft.com/office/drawing/2014/main" id="{A76EB0E9-E05B-1786-8822-3C2027EE6671}"/>
              </a:ext>
            </a:extLst>
          </p:cNvPr>
          <p:cNvGrpSpPr/>
          <p:nvPr/>
        </p:nvGrpSpPr>
        <p:grpSpPr>
          <a:xfrm>
            <a:off x="114300" y="4692572"/>
            <a:ext cx="5760000" cy="2052000"/>
            <a:chOff x="1074057" y="2928709"/>
            <a:chExt cx="10081430" cy="3929291"/>
          </a:xfrm>
        </p:grpSpPr>
        <p:pic>
          <p:nvPicPr>
            <p:cNvPr id="6" name="Picture 5">
              <a:extLst>
                <a:ext uri="{FF2B5EF4-FFF2-40B4-BE49-F238E27FC236}">
                  <a16:creationId xmlns:a16="http://schemas.microsoft.com/office/drawing/2014/main" id="{B6CB6573-0B1D-DEB9-E95E-52B93C8B1CC5}"/>
                </a:ext>
              </a:extLst>
            </p:cNvPr>
            <p:cNvPicPr>
              <a:picLocks noChangeAspect="1"/>
            </p:cNvPicPr>
            <p:nvPr/>
          </p:nvPicPr>
          <p:blipFill>
            <a:blip r:embed="rId2"/>
            <a:stretch>
              <a:fillRect/>
            </a:stretch>
          </p:blipFill>
          <p:spPr>
            <a:xfrm>
              <a:off x="1087943" y="2994025"/>
              <a:ext cx="10016114" cy="3863975"/>
            </a:xfrm>
            <a:prstGeom prst="rect">
              <a:avLst/>
            </a:prstGeom>
          </p:spPr>
        </p:pic>
        <p:sp>
          <p:nvSpPr>
            <p:cNvPr id="3" name="Rectangle 2">
              <a:extLst>
                <a:ext uri="{FF2B5EF4-FFF2-40B4-BE49-F238E27FC236}">
                  <a16:creationId xmlns:a16="http://schemas.microsoft.com/office/drawing/2014/main" id="{70D228BC-0587-1BC4-0B9E-6B0E64A6F587}"/>
                </a:ext>
              </a:extLst>
            </p:cNvPr>
            <p:cNvSpPr/>
            <p:nvPr/>
          </p:nvSpPr>
          <p:spPr>
            <a:xfrm>
              <a:off x="1074057" y="2960914"/>
              <a:ext cx="4049486" cy="3897086"/>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4D41FF8-4670-62F5-3A93-958273C3B603}"/>
                </a:ext>
              </a:extLst>
            </p:cNvPr>
            <p:cNvSpPr/>
            <p:nvPr/>
          </p:nvSpPr>
          <p:spPr>
            <a:xfrm>
              <a:off x="7106001" y="2928709"/>
              <a:ext cx="4049486" cy="3897086"/>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028334C-C665-2A6A-0BE4-E0C666D29EF8}"/>
                </a:ext>
              </a:extLst>
            </p:cNvPr>
            <p:cNvSpPr/>
            <p:nvPr/>
          </p:nvSpPr>
          <p:spPr>
            <a:xfrm>
              <a:off x="5123543" y="6008914"/>
              <a:ext cx="1982458" cy="849086"/>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970006B1-A113-6FF4-A24B-C49CA3D8CCBA}"/>
              </a:ext>
            </a:extLst>
          </p:cNvPr>
          <p:cNvSpPr txBox="1"/>
          <p:nvPr/>
        </p:nvSpPr>
        <p:spPr>
          <a:xfrm>
            <a:off x="8425569" y="1585687"/>
            <a:ext cx="3362875" cy="2862322"/>
          </a:xfrm>
          <a:prstGeom prst="rect">
            <a:avLst/>
          </a:prstGeom>
          <a:noFill/>
        </p:spPr>
        <p:txBody>
          <a:bodyPr wrap="square" rtlCol="0">
            <a:spAutoFit/>
          </a:bodyPr>
          <a:lstStyle/>
          <a:p>
            <a:pPr marL="285750" indent="-285750">
              <a:buFont typeface="Arial" panose="020B0604020202020204" pitchFamily="34" charset="0"/>
              <a:buChar char="•"/>
            </a:pPr>
            <a:r>
              <a:rPr lang="en-GB" dirty="0"/>
              <a:t>Increased sea temperatures</a:t>
            </a:r>
          </a:p>
          <a:p>
            <a:pPr marL="285750" indent="-285750">
              <a:buFont typeface="Arial" panose="020B0604020202020204" pitchFamily="34" charset="0"/>
              <a:buChar char="•"/>
            </a:pPr>
            <a:r>
              <a:rPr lang="en-GB" dirty="0"/>
              <a:t>Reducing sea ice</a:t>
            </a:r>
          </a:p>
          <a:p>
            <a:pPr marL="285750" indent="-285750">
              <a:buFont typeface="Arial" panose="020B0604020202020204" pitchFamily="34" charset="0"/>
              <a:buChar char="•"/>
            </a:pPr>
            <a:r>
              <a:rPr lang="en-GB" dirty="0"/>
              <a:t>Increased freshwater input</a:t>
            </a:r>
          </a:p>
          <a:p>
            <a:pPr marL="285750" indent="-285750">
              <a:buFont typeface="Arial" panose="020B0604020202020204" pitchFamily="34" charset="0"/>
              <a:buChar char="•"/>
            </a:pPr>
            <a:r>
              <a:rPr lang="en-GB" dirty="0"/>
              <a:t>Changed salinity</a:t>
            </a:r>
          </a:p>
          <a:p>
            <a:pPr marL="285750" indent="-285750">
              <a:buFont typeface="Arial" panose="020B0604020202020204" pitchFamily="34" charset="0"/>
              <a:buChar char="•"/>
            </a:pPr>
            <a:r>
              <a:rPr lang="en-GB" dirty="0"/>
              <a:t>Changes in large-scale ocean circulation</a:t>
            </a:r>
          </a:p>
          <a:p>
            <a:pPr marL="285750" indent="-285750">
              <a:buFont typeface="Arial" panose="020B0604020202020204" pitchFamily="34" charset="0"/>
              <a:buChar char="•"/>
            </a:pPr>
            <a:r>
              <a:rPr lang="en-GB" dirty="0"/>
              <a:t>Changes in shelf sea stratification</a:t>
            </a:r>
          </a:p>
          <a:p>
            <a:pPr marL="285750" indent="-285750">
              <a:buFont typeface="Arial" panose="020B0604020202020204" pitchFamily="34" charset="0"/>
              <a:buChar char="•"/>
            </a:pPr>
            <a:r>
              <a:rPr lang="en-GB" dirty="0"/>
              <a:t>Changes in open ocean stratification</a:t>
            </a:r>
          </a:p>
        </p:txBody>
      </p:sp>
      <p:sp>
        <p:nvSpPr>
          <p:cNvPr id="9" name="TextBox 8">
            <a:extLst>
              <a:ext uri="{FF2B5EF4-FFF2-40B4-BE49-F238E27FC236}">
                <a16:creationId xmlns:a16="http://schemas.microsoft.com/office/drawing/2014/main" id="{452D80F1-89E4-58BD-46A1-334E8649BBF1}"/>
              </a:ext>
            </a:extLst>
          </p:cNvPr>
          <p:cNvSpPr txBox="1"/>
          <p:nvPr/>
        </p:nvSpPr>
        <p:spPr>
          <a:xfrm>
            <a:off x="8425569" y="4362374"/>
            <a:ext cx="3868031" cy="2308324"/>
          </a:xfrm>
          <a:prstGeom prst="rect">
            <a:avLst/>
          </a:prstGeom>
          <a:noFill/>
        </p:spPr>
        <p:txBody>
          <a:bodyPr wrap="square" rtlCol="0">
            <a:spAutoFit/>
          </a:bodyPr>
          <a:lstStyle/>
          <a:p>
            <a:pPr marL="285750" indent="-285750">
              <a:buFont typeface="Arial" panose="020B0604020202020204" pitchFamily="34" charset="0"/>
              <a:buChar char="•"/>
            </a:pPr>
            <a:r>
              <a:rPr lang="en-GB" dirty="0"/>
              <a:t>Increased storms and waves</a:t>
            </a:r>
          </a:p>
          <a:p>
            <a:pPr marL="285750" indent="-285750">
              <a:buFont typeface="Arial" panose="020B0604020202020204" pitchFamily="34" charset="0"/>
              <a:buChar char="•"/>
            </a:pPr>
            <a:r>
              <a:rPr lang="en-GB" dirty="0"/>
              <a:t>Rising sea level</a:t>
            </a:r>
          </a:p>
          <a:p>
            <a:pPr marL="285750" indent="-285750">
              <a:buFont typeface="Arial" panose="020B0604020202020204" pitchFamily="34" charset="0"/>
              <a:buChar char="•"/>
            </a:pPr>
            <a:r>
              <a:rPr lang="en-GB" dirty="0"/>
              <a:t>Reduced uptake of CO</a:t>
            </a:r>
            <a:r>
              <a:rPr lang="en-GB" baseline="-25000" dirty="0"/>
              <a:t>2</a:t>
            </a:r>
            <a:endParaRPr lang="en-GB" dirty="0"/>
          </a:p>
          <a:p>
            <a:pPr marL="285750" indent="-285750">
              <a:buFont typeface="Arial" panose="020B0604020202020204" pitchFamily="34" charset="0"/>
              <a:buChar char="•"/>
            </a:pPr>
            <a:r>
              <a:rPr lang="en-GB" dirty="0"/>
              <a:t>Acidification</a:t>
            </a:r>
          </a:p>
          <a:p>
            <a:pPr marL="285750" indent="-285750">
              <a:buFont typeface="Arial" panose="020B0604020202020204" pitchFamily="34" charset="0"/>
              <a:buChar char="•"/>
            </a:pPr>
            <a:r>
              <a:rPr lang="en-GB" dirty="0"/>
              <a:t>Nutrient enrichment</a:t>
            </a:r>
          </a:p>
          <a:p>
            <a:pPr marL="285750" indent="-285750">
              <a:buFont typeface="Arial" panose="020B0604020202020204" pitchFamily="34" charset="0"/>
              <a:buChar char="•"/>
            </a:pPr>
            <a:r>
              <a:rPr lang="en-GB" dirty="0"/>
              <a:t>Reducing dissolved oxygen</a:t>
            </a:r>
          </a:p>
          <a:p>
            <a:pPr marL="285750" indent="-285750">
              <a:buFont typeface="Arial" panose="020B0604020202020204" pitchFamily="34" charset="0"/>
              <a:buChar char="•"/>
            </a:pPr>
            <a:r>
              <a:rPr lang="en-GB" dirty="0"/>
              <a:t>Changes in upwelling intensity</a:t>
            </a:r>
          </a:p>
          <a:p>
            <a:pPr marL="285750" indent="-285750">
              <a:buFont typeface="Arial" panose="020B0604020202020204" pitchFamily="34" charset="0"/>
              <a:buChar char="•"/>
            </a:pPr>
            <a:r>
              <a:rPr lang="en-GB" dirty="0"/>
              <a:t>Marine Heatwaves</a:t>
            </a:r>
          </a:p>
        </p:txBody>
      </p:sp>
      <p:grpSp>
        <p:nvGrpSpPr>
          <p:cNvPr id="13" name="Group 12">
            <a:extLst>
              <a:ext uri="{FF2B5EF4-FFF2-40B4-BE49-F238E27FC236}">
                <a16:creationId xmlns:a16="http://schemas.microsoft.com/office/drawing/2014/main" id="{587E53E8-1DE8-3983-46BC-CD4F39747B74}"/>
              </a:ext>
            </a:extLst>
          </p:cNvPr>
          <p:cNvGrpSpPr/>
          <p:nvPr/>
        </p:nvGrpSpPr>
        <p:grpSpPr>
          <a:xfrm>
            <a:off x="83108" y="1560286"/>
            <a:ext cx="8257345" cy="2979887"/>
            <a:chOff x="83108" y="1560286"/>
            <a:chExt cx="8257345" cy="2979887"/>
          </a:xfrm>
        </p:grpSpPr>
        <p:pic>
          <p:nvPicPr>
            <p:cNvPr id="1026" name="Picture 2">
              <a:extLst>
                <a:ext uri="{FF2B5EF4-FFF2-40B4-BE49-F238E27FC236}">
                  <a16:creationId xmlns:a16="http://schemas.microsoft.com/office/drawing/2014/main" id="{9BE58977-41D6-9F61-AF6B-4E52B3257B8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1262" y="1560286"/>
              <a:ext cx="7981773" cy="29798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06F720E-0B17-AE0C-6A9F-2EC240FE37A6}"/>
                </a:ext>
              </a:extLst>
            </p:cNvPr>
            <p:cNvSpPr txBox="1"/>
            <p:nvPr/>
          </p:nvSpPr>
          <p:spPr>
            <a:xfrm rot="16200000">
              <a:off x="-215615" y="3615618"/>
              <a:ext cx="936000" cy="338554"/>
            </a:xfrm>
            <a:prstGeom prst="rect">
              <a:avLst/>
            </a:prstGeom>
            <a:noFill/>
          </p:spPr>
          <p:txBody>
            <a:bodyPr wrap="square" rtlCol="0">
              <a:spAutoFit/>
            </a:bodyPr>
            <a:lstStyle/>
            <a:p>
              <a:pPr algn="ctr"/>
              <a:r>
                <a:rPr lang="en-GB" sz="800" dirty="0"/>
                <a:t>Annual Mean </a:t>
              </a:r>
            </a:p>
            <a:p>
              <a:pPr algn="ctr"/>
              <a:r>
                <a:rPr lang="en-GB" sz="800" dirty="0"/>
                <a:t>Temperature (°C)</a:t>
              </a:r>
            </a:p>
          </p:txBody>
        </p:sp>
        <p:sp>
          <p:nvSpPr>
            <p:cNvPr id="11" name="TextBox 10">
              <a:extLst>
                <a:ext uri="{FF2B5EF4-FFF2-40B4-BE49-F238E27FC236}">
                  <a16:creationId xmlns:a16="http://schemas.microsoft.com/office/drawing/2014/main" id="{D6B6F54F-6831-B260-7A9A-CDB8C9AE8CF3}"/>
                </a:ext>
              </a:extLst>
            </p:cNvPr>
            <p:cNvSpPr txBox="1"/>
            <p:nvPr/>
          </p:nvSpPr>
          <p:spPr>
            <a:xfrm rot="16200000">
              <a:off x="5749128" y="3541681"/>
              <a:ext cx="936000" cy="338554"/>
            </a:xfrm>
            <a:prstGeom prst="rect">
              <a:avLst/>
            </a:prstGeom>
            <a:noFill/>
          </p:spPr>
          <p:txBody>
            <a:bodyPr wrap="square" rtlCol="0">
              <a:spAutoFit/>
            </a:bodyPr>
            <a:lstStyle/>
            <a:p>
              <a:pPr algn="ctr"/>
              <a:r>
                <a:rPr lang="en-GB" sz="800" dirty="0"/>
                <a:t>Annual Mean </a:t>
              </a:r>
            </a:p>
            <a:p>
              <a:pPr algn="ctr"/>
              <a:r>
                <a:rPr lang="en-GB" sz="800" dirty="0"/>
                <a:t>Temperature (°C)</a:t>
              </a:r>
            </a:p>
          </p:txBody>
        </p:sp>
        <p:sp>
          <p:nvSpPr>
            <p:cNvPr id="12" name="TextBox 11">
              <a:extLst>
                <a:ext uri="{FF2B5EF4-FFF2-40B4-BE49-F238E27FC236}">
                  <a16:creationId xmlns:a16="http://schemas.microsoft.com/office/drawing/2014/main" id="{39F2998C-BD62-0228-716A-C9ABE7FE0F12}"/>
                </a:ext>
              </a:extLst>
            </p:cNvPr>
            <p:cNvSpPr txBox="1"/>
            <p:nvPr/>
          </p:nvSpPr>
          <p:spPr>
            <a:xfrm rot="5400000">
              <a:off x="7703176" y="2118784"/>
              <a:ext cx="936000" cy="338554"/>
            </a:xfrm>
            <a:prstGeom prst="rect">
              <a:avLst/>
            </a:prstGeom>
            <a:noFill/>
          </p:spPr>
          <p:txBody>
            <a:bodyPr wrap="square" rtlCol="0">
              <a:spAutoFit/>
            </a:bodyPr>
            <a:lstStyle/>
            <a:p>
              <a:pPr algn="ctr"/>
              <a:r>
                <a:rPr lang="en-GB" sz="800" dirty="0"/>
                <a:t>Annual Mean </a:t>
              </a:r>
            </a:p>
            <a:p>
              <a:pPr algn="ctr"/>
              <a:r>
                <a:rPr lang="en-GB" sz="800" dirty="0"/>
                <a:t>Temperature (°C)</a:t>
              </a:r>
            </a:p>
          </p:txBody>
        </p:sp>
      </p:grpSp>
    </p:spTree>
    <p:extLst>
      <p:ext uri="{BB962C8B-B14F-4D97-AF65-F5344CB8AC3E}">
        <p14:creationId xmlns:p14="http://schemas.microsoft.com/office/powerpoint/2010/main" val="1460508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BC88FF6-3D0E-98CF-D615-1F13EC81BF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511872" y="1331710"/>
            <a:ext cx="5660865" cy="5786738"/>
          </a:xfrm>
          <a:prstGeom prst="rect">
            <a:avLst/>
          </a:prstGeom>
        </p:spPr>
      </p:pic>
      <p:sp>
        <p:nvSpPr>
          <p:cNvPr id="2" name="Title 1">
            <a:extLst>
              <a:ext uri="{FF2B5EF4-FFF2-40B4-BE49-F238E27FC236}">
                <a16:creationId xmlns:a16="http://schemas.microsoft.com/office/drawing/2014/main" id="{2ABA9B73-37E2-90BA-5FFC-EEA410D391E7}"/>
              </a:ext>
            </a:extLst>
          </p:cNvPr>
          <p:cNvSpPr>
            <a:spLocks noGrp="1"/>
          </p:cNvSpPr>
          <p:nvPr>
            <p:ph type="title"/>
          </p:nvPr>
        </p:nvSpPr>
        <p:spPr>
          <a:xfrm>
            <a:off x="1899848" y="148055"/>
            <a:ext cx="7510852" cy="974054"/>
          </a:xfrm>
        </p:spPr>
        <p:txBody>
          <a:bodyPr>
            <a:normAutofit fontScale="90000"/>
          </a:bodyPr>
          <a:lstStyle/>
          <a:p>
            <a:r>
              <a:rPr lang="en-GB" dirty="0"/>
              <a:t>Climate Change &amp; Ocean Acidification in OSPAR QSR 2023</a:t>
            </a:r>
          </a:p>
        </p:txBody>
      </p:sp>
      <p:grpSp>
        <p:nvGrpSpPr>
          <p:cNvPr id="7" name="Group 6">
            <a:extLst>
              <a:ext uri="{FF2B5EF4-FFF2-40B4-BE49-F238E27FC236}">
                <a16:creationId xmlns:a16="http://schemas.microsoft.com/office/drawing/2014/main" id="{A76EB0E9-E05B-1786-8822-3C2027EE6671}"/>
              </a:ext>
            </a:extLst>
          </p:cNvPr>
          <p:cNvGrpSpPr/>
          <p:nvPr/>
        </p:nvGrpSpPr>
        <p:grpSpPr>
          <a:xfrm>
            <a:off x="0" y="4806000"/>
            <a:ext cx="5760000" cy="2052000"/>
            <a:chOff x="1074057" y="2928709"/>
            <a:chExt cx="10081429" cy="3929291"/>
          </a:xfrm>
        </p:grpSpPr>
        <p:pic>
          <p:nvPicPr>
            <p:cNvPr id="6" name="Picture 5">
              <a:extLst>
                <a:ext uri="{FF2B5EF4-FFF2-40B4-BE49-F238E27FC236}">
                  <a16:creationId xmlns:a16="http://schemas.microsoft.com/office/drawing/2014/main" id="{B6CB6573-0B1D-DEB9-E95E-52B93C8B1CC5}"/>
                </a:ext>
              </a:extLst>
            </p:cNvPr>
            <p:cNvPicPr>
              <a:picLocks noChangeAspect="1"/>
            </p:cNvPicPr>
            <p:nvPr/>
          </p:nvPicPr>
          <p:blipFill>
            <a:blip r:embed="rId3"/>
            <a:stretch>
              <a:fillRect/>
            </a:stretch>
          </p:blipFill>
          <p:spPr>
            <a:xfrm>
              <a:off x="1087943" y="2994025"/>
              <a:ext cx="10016114" cy="3863975"/>
            </a:xfrm>
            <a:prstGeom prst="rect">
              <a:avLst/>
            </a:prstGeom>
          </p:spPr>
        </p:pic>
        <p:sp>
          <p:nvSpPr>
            <p:cNvPr id="3" name="Rectangle 2">
              <a:extLst>
                <a:ext uri="{FF2B5EF4-FFF2-40B4-BE49-F238E27FC236}">
                  <a16:creationId xmlns:a16="http://schemas.microsoft.com/office/drawing/2014/main" id="{70D228BC-0587-1BC4-0B9E-6B0E64A6F587}"/>
                </a:ext>
              </a:extLst>
            </p:cNvPr>
            <p:cNvSpPr/>
            <p:nvPr/>
          </p:nvSpPr>
          <p:spPr>
            <a:xfrm>
              <a:off x="1074057" y="2960914"/>
              <a:ext cx="6031944" cy="3897086"/>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4D41FF8-4670-62F5-3A93-958273C3B603}"/>
                </a:ext>
              </a:extLst>
            </p:cNvPr>
            <p:cNvSpPr/>
            <p:nvPr/>
          </p:nvSpPr>
          <p:spPr>
            <a:xfrm>
              <a:off x="9173027" y="2928709"/>
              <a:ext cx="1982459" cy="3897086"/>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028334C-C665-2A6A-0BE4-E0C666D29EF8}"/>
                </a:ext>
              </a:extLst>
            </p:cNvPr>
            <p:cNvSpPr/>
            <p:nvPr/>
          </p:nvSpPr>
          <p:spPr>
            <a:xfrm>
              <a:off x="7106001" y="6008914"/>
              <a:ext cx="2061024" cy="849086"/>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05451F1F-D0F9-05A1-FE4F-E31B8F747969}"/>
              </a:ext>
            </a:extLst>
          </p:cNvPr>
          <p:cNvSpPr txBox="1"/>
          <p:nvPr/>
        </p:nvSpPr>
        <p:spPr>
          <a:xfrm>
            <a:off x="76200" y="2263046"/>
            <a:ext cx="6385186" cy="2462213"/>
          </a:xfrm>
          <a:prstGeom prst="rect">
            <a:avLst/>
          </a:prstGeom>
          <a:noFill/>
        </p:spPr>
        <p:txBody>
          <a:bodyPr wrap="square" rtlCol="0">
            <a:spAutoFit/>
          </a:bodyPr>
          <a:lstStyle/>
          <a:p>
            <a:r>
              <a:rPr lang="en-GB" sz="1400" b="1" i="0" dirty="0">
                <a:solidFill>
                  <a:srgbClr val="333333"/>
                </a:solidFill>
                <a:effectLst/>
                <a:cs typeface="Leelawadee" panose="020B0502040204020203" pitchFamily="34" charset="-34"/>
              </a:rPr>
              <a:t>Clean Seas:</a:t>
            </a:r>
            <a:r>
              <a:rPr lang="en-GB" sz="1400" b="0" i="0" dirty="0">
                <a:solidFill>
                  <a:srgbClr val="333333"/>
                </a:solidFill>
                <a:effectLst/>
                <a:cs typeface="Leelawadee" panose="020B0502040204020203" pitchFamily="34" charset="-34"/>
              </a:rPr>
              <a:t> Marine Litter, Hazardous substances, Radioactive substances, Eutrophication</a:t>
            </a:r>
          </a:p>
          <a:p>
            <a:endParaRPr lang="en-GB" sz="1400" dirty="0">
              <a:solidFill>
                <a:srgbClr val="333333"/>
              </a:solidFill>
              <a:cs typeface="Leelawadee" panose="020B0502040204020203" pitchFamily="34" charset="-34"/>
            </a:endParaRPr>
          </a:p>
          <a:p>
            <a:r>
              <a:rPr lang="en-GB" sz="1400" b="1" i="0" dirty="0">
                <a:solidFill>
                  <a:srgbClr val="333333"/>
                </a:solidFill>
                <a:effectLst/>
                <a:cs typeface="Leelawadee" panose="020B0502040204020203" pitchFamily="34" charset="-34"/>
              </a:rPr>
              <a:t>Biologically Diverse:</a:t>
            </a:r>
            <a:r>
              <a:rPr lang="en-GB" sz="1400" b="0" i="0" dirty="0">
                <a:solidFill>
                  <a:srgbClr val="333333"/>
                </a:solidFill>
                <a:effectLst/>
                <a:cs typeface="Leelawadee" panose="020B0502040204020203" pitchFamily="34" charset="-34"/>
              </a:rPr>
              <a:t> impacts of climate change on the marine ecosystem, its function and biodiversity. These can generally be categorised as: (1) habitat loss; (2) shifts in distribution; (3) changes to species composition and food webs; and (4) changes to life history events.</a:t>
            </a:r>
          </a:p>
          <a:p>
            <a:endParaRPr lang="en-GB" sz="1400" dirty="0">
              <a:solidFill>
                <a:srgbClr val="333333"/>
              </a:solidFill>
              <a:cs typeface="Leelawadee" panose="020B0502040204020203" pitchFamily="34" charset="-34"/>
            </a:endParaRPr>
          </a:p>
          <a:p>
            <a:r>
              <a:rPr lang="en-GB" sz="1400" b="1" i="0" dirty="0">
                <a:solidFill>
                  <a:srgbClr val="333333"/>
                </a:solidFill>
                <a:effectLst/>
                <a:cs typeface="Leelawadee" panose="020B0502040204020203" pitchFamily="34" charset="-34"/>
              </a:rPr>
              <a:t>Productive and sustainably used seas</a:t>
            </a:r>
            <a:r>
              <a:rPr lang="en-GB" sz="1400" b="1" dirty="0">
                <a:solidFill>
                  <a:srgbClr val="333333"/>
                </a:solidFill>
                <a:cs typeface="Leelawadee" panose="020B0502040204020203" pitchFamily="34" charset="-34"/>
              </a:rPr>
              <a:t>:</a:t>
            </a:r>
            <a:r>
              <a:rPr lang="en-GB" sz="1400" dirty="0">
                <a:solidFill>
                  <a:srgbClr val="333333"/>
                </a:solidFill>
                <a:cs typeface="Leelawadee" panose="020B0502040204020203" pitchFamily="34" charset="-34"/>
              </a:rPr>
              <a:t> Change in productivity or resilience of the ecosystem, Change in ability to conduct the activity, Change of the activity/pressure due to climate change</a:t>
            </a:r>
            <a:endParaRPr lang="en-GB" sz="1400" b="0" i="0" dirty="0">
              <a:solidFill>
                <a:srgbClr val="333333"/>
              </a:solidFill>
              <a:effectLst/>
              <a:cs typeface="Leelawadee" panose="020B0502040204020203" pitchFamily="34" charset="-34"/>
            </a:endParaRPr>
          </a:p>
        </p:txBody>
      </p:sp>
      <p:sp>
        <p:nvSpPr>
          <p:cNvPr id="8" name="TextBox 7">
            <a:extLst>
              <a:ext uri="{FF2B5EF4-FFF2-40B4-BE49-F238E27FC236}">
                <a16:creationId xmlns:a16="http://schemas.microsoft.com/office/drawing/2014/main" id="{6FC60AF9-17C7-7D55-0A24-F0E1F5B26E1A}"/>
              </a:ext>
            </a:extLst>
          </p:cNvPr>
          <p:cNvSpPr txBox="1"/>
          <p:nvPr/>
        </p:nvSpPr>
        <p:spPr>
          <a:xfrm>
            <a:off x="95250" y="1412146"/>
            <a:ext cx="9315450" cy="646331"/>
          </a:xfrm>
          <a:prstGeom prst="rect">
            <a:avLst/>
          </a:prstGeom>
          <a:noFill/>
        </p:spPr>
        <p:txBody>
          <a:bodyPr wrap="square" rtlCol="0">
            <a:spAutoFit/>
          </a:bodyPr>
          <a:lstStyle/>
          <a:p>
            <a:r>
              <a:rPr lang="en-GB" b="1" i="0" dirty="0">
                <a:solidFill>
                  <a:srgbClr val="333333"/>
                </a:solidFill>
                <a:effectLst/>
                <a:cs typeface="Leelawadee" panose="020B0502040204020203" pitchFamily="34" charset="-34"/>
              </a:rPr>
              <a:t>Changes in state have been reported from across the OSPAR Maritime Area and have been identified across the three non-climate themes in </a:t>
            </a:r>
            <a:r>
              <a:rPr lang="en-GB" b="1" i="0" dirty="0" err="1">
                <a:solidFill>
                  <a:srgbClr val="333333"/>
                </a:solidFill>
                <a:effectLst/>
                <a:cs typeface="Leelawadee" panose="020B0502040204020203" pitchFamily="34" charset="-34"/>
              </a:rPr>
              <a:t>NEAES</a:t>
            </a:r>
            <a:r>
              <a:rPr lang="en-GB" b="1" i="0" dirty="0">
                <a:solidFill>
                  <a:srgbClr val="333333"/>
                </a:solidFill>
                <a:effectLst/>
                <a:cs typeface="Leelawadee" panose="020B0502040204020203" pitchFamily="34" charset="-34"/>
              </a:rPr>
              <a:t> 2030. </a:t>
            </a:r>
          </a:p>
        </p:txBody>
      </p:sp>
    </p:spTree>
    <p:extLst>
      <p:ext uri="{BB962C8B-B14F-4D97-AF65-F5344CB8AC3E}">
        <p14:creationId xmlns:p14="http://schemas.microsoft.com/office/powerpoint/2010/main" val="1757558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TotalTime>
  <Words>726</Words>
  <Application>Microsoft Office PowerPoint</Application>
  <PresentationFormat>Widescreen</PresentationFormat>
  <Paragraphs>82</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Leelawadee</vt:lpstr>
      <vt:lpstr>Open Sans</vt:lpstr>
      <vt:lpstr>Office Theme</vt:lpstr>
      <vt:lpstr>WG Changing Ocean Climate  and Ocean Acidifcation WG COCOA</vt:lpstr>
      <vt:lpstr>Increasing emphasis on OA and CC</vt:lpstr>
      <vt:lpstr>OSPAR CONVENTION (1992) FOR THE PROTECTION OF THE MARINE ENVIRONMENT OF THE NORTH-EAST ATLANTIC</vt:lpstr>
      <vt:lpstr>North-East Atlantic Environment Strategy (NEAES) 2030</vt:lpstr>
      <vt:lpstr>Quality Status Report (QSR) 2023</vt:lpstr>
      <vt:lpstr>Ocean Acidification Assessment Key messages</vt:lpstr>
      <vt:lpstr>Climate Change &amp; Ocean Acidification in OSPAR QSR 2023</vt:lpstr>
      <vt:lpstr>Climate Change &amp; Ocean Acidification in OSPAR QSR 2023</vt:lpstr>
      <vt:lpstr>Climate Change &amp; Ocean Acidification in OSPAR QSR 2023</vt:lpstr>
      <vt:lpstr>Climate Change &amp; Ocean Acidification in OSPAR QSR 2023</vt:lpstr>
      <vt:lpstr>North-East Atlantic Environment Strategy (NEAES) 2030</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Berx B (Barbara) (MARLAB)</dc:creator>
  <cp:lastModifiedBy>Lucy Ritchie</cp:lastModifiedBy>
  <cp:revision>17</cp:revision>
  <dcterms:created xsi:type="dcterms:W3CDTF">2022-09-21T09:08:52Z</dcterms:created>
  <dcterms:modified xsi:type="dcterms:W3CDTF">2024-01-23T11:20:32Z</dcterms:modified>
</cp:coreProperties>
</file>