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353" r:id="rId6"/>
    <p:sldId id="340" r:id="rId7"/>
    <p:sldId id="362" r:id="rId8"/>
    <p:sldId id="360" r:id="rId9"/>
    <p:sldId id="356" r:id="rId10"/>
    <p:sldId id="363" r:id="rId11"/>
    <p:sldId id="357" r:id="rId12"/>
    <p:sldId id="358" r:id="rId13"/>
    <p:sldId id="352" r:id="rId14"/>
    <p:sldId id="27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2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D6CC1-BD3F-4FA6-A135-CFCD5D4435FE}" type="datetimeFigureOut">
              <a:rPr lang="en-GB" smtClean="0"/>
              <a:t>01/11/2023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034A5-64CC-4215-941A-AD72438B2996}" type="slidenum">
              <a:rPr lang="en-GB" smtClean="0"/>
              <a:t>‹#›</a:t>
            </a:fld>
            <a:endParaRPr lang="en-GB"/>
          </a:p>
        </p:txBody>
      </p:sp>
    </p:spTree>
    <p:extLst>
      <p:ext uri="{BB962C8B-B14F-4D97-AF65-F5344CB8AC3E}">
        <p14:creationId xmlns:p14="http://schemas.microsoft.com/office/powerpoint/2010/main" val="199811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034A5-64CC-4215-941A-AD72438B2996}" type="slidenum">
              <a:rPr lang="en-GB" smtClean="0"/>
              <a:t>1</a:t>
            </a:fld>
            <a:endParaRPr lang="en-GB"/>
          </a:p>
        </p:txBody>
      </p:sp>
    </p:spTree>
    <p:extLst>
      <p:ext uri="{BB962C8B-B14F-4D97-AF65-F5344CB8AC3E}">
        <p14:creationId xmlns:p14="http://schemas.microsoft.com/office/powerpoint/2010/main" val="104835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A034A5-64CC-4215-941A-AD72438B2996}" type="slidenum">
              <a:rPr lang="en-GB" smtClean="0"/>
              <a:t>7</a:t>
            </a:fld>
            <a:endParaRPr lang="en-GB"/>
          </a:p>
        </p:txBody>
      </p:sp>
    </p:spTree>
    <p:extLst>
      <p:ext uri="{BB962C8B-B14F-4D97-AF65-F5344CB8AC3E}">
        <p14:creationId xmlns:p14="http://schemas.microsoft.com/office/powerpoint/2010/main" val="1888686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Always refer to the QSR 2023 Guidance Document (Agreement 2019-02) for steer on process, content, responsibilities and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document is the first point of call with any query on QSR matters. It describes everything from roles and responsibilities among OSPAR subsidiary bodies, to the technical categories to be applied in confidence assessments. </a:t>
            </a:r>
          </a:p>
        </p:txBody>
      </p:sp>
      <p:sp>
        <p:nvSpPr>
          <p:cNvPr id="4" name="Slide Number Placeholder 3"/>
          <p:cNvSpPr>
            <a:spLocks noGrp="1"/>
          </p:cNvSpPr>
          <p:nvPr>
            <p:ph type="sldNum" sz="quarter" idx="5"/>
          </p:nvPr>
        </p:nvSpPr>
        <p:spPr/>
        <p:txBody>
          <a:bodyPr/>
          <a:lstStyle/>
          <a:p>
            <a:fld id="{48A034A5-64CC-4215-941A-AD72438B2996}" type="slidenum">
              <a:rPr lang="en-GB" smtClean="0"/>
              <a:t>11</a:t>
            </a:fld>
            <a:endParaRPr lang="en-GB"/>
          </a:p>
        </p:txBody>
      </p:sp>
    </p:spTree>
    <p:extLst>
      <p:ext uri="{BB962C8B-B14F-4D97-AF65-F5344CB8AC3E}">
        <p14:creationId xmlns:p14="http://schemas.microsoft.com/office/powerpoint/2010/main" val="285609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316803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116216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50353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C007C9-6D0E-4920-80E8-7A9F9B5A86BB}"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9659ED-BC7A-4D47-A549-B20E83416994}" type="slidenum">
              <a:rPr lang="en-GB" smtClean="0"/>
              <a:t>‹#›</a:t>
            </a:fld>
            <a:endParaRPr lang="en-GB"/>
          </a:p>
        </p:txBody>
      </p:sp>
    </p:spTree>
    <p:extLst>
      <p:ext uri="{BB962C8B-B14F-4D97-AF65-F5344CB8AC3E}">
        <p14:creationId xmlns:p14="http://schemas.microsoft.com/office/powerpoint/2010/main" val="1858049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59997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340553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684C99-11EB-4A96-A34B-7EA5566D7464}" type="datetimeFigureOut">
              <a:rPr lang="en-GB" smtClean="0"/>
              <a:t>01/11/2023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143032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684C99-11EB-4A96-A34B-7EA5566D7464}" type="datetimeFigureOut">
              <a:rPr lang="en-GB" smtClean="0"/>
              <a:t>01/11/2023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5275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684C99-11EB-4A96-A34B-7EA5566D7464}" type="datetimeFigureOut">
              <a:rPr lang="en-GB" smtClean="0"/>
              <a:t>01/11/2023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343681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84C99-11EB-4A96-A34B-7EA5566D7464}" type="datetimeFigureOut">
              <a:rPr lang="en-GB" smtClean="0"/>
              <a:t>01/11/2023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2521964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684C99-11EB-4A96-A34B-7EA5566D7464}" type="datetimeFigureOut">
              <a:rPr lang="en-GB" smtClean="0"/>
              <a:t>01/11/2023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834608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684C99-11EB-4A96-A34B-7EA5566D7464}" type="datetimeFigureOut">
              <a:rPr lang="en-GB" smtClean="0"/>
              <a:t>01/11/2023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25510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84C99-11EB-4A96-A34B-7EA5566D7464}" type="datetimeFigureOut">
              <a:rPr lang="en-GB" smtClean="0"/>
              <a:t>01/11/2023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C359-EBEA-4B51-BA34-F101232CE5D9}" type="slidenum">
              <a:rPr lang="en-GB" smtClean="0"/>
              <a:t>‹#›</a:t>
            </a:fld>
            <a:endParaRPr lang="en-GB"/>
          </a:p>
        </p:txBody>
      </p:sp>
    </p:spTree>
    <p:extLst>
      <p:ext uri="{BB962C8B-B14F-4D97-AF65-F5344CB8AC3E}">
        <p14:creationId xmlns:p14="http://schemas.microsoft.com/office/powerpoint/2010/main" val="665089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ospar.org/work-areas/cross-cutting-issues/qsr202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8C2571B-24D1-4220-87B5-E34D3D68BC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0247"/>
            <a:ext cx="9180575" cy="2279441"/>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6ECCB685-B7E0-85DF-0046-BFC6BF47B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2188" y="343612"/>
            <a:ext cx="5020292" cy="1311721"/>
          </a:xfrm>
          <a:prstGeom prst="rect">
            <a:avLst/>
          </a:prstGeom>
        </p:spPr>
      </p:pic>
      <p:sp>
        <p:nvSpPr>
          <p:cNvPr id="2" name="Title 1"/>
          <p:cNvSpPr>
            <a:spLocks noGrp="1"/>
          </p:cNvSpPr>
          <p:nvPr>
            <p:ph type="ctrTitle"/>
          </p:nvPr>
        </p:nvSpPr>
        <p:spPr>
          <a:xfrm>
            <a:off x="582226" y="2559504"/>
            <a:ext cx="7942974" cy="1470025"/>
          </a:xfrm>
        </p:spPr>
        <p:txBody>
          <a:bodyPr>
            <a:normAutofit/>
          </a:bodyPr>
          <a:lstStyle/>
          <a:p>
            <a:r>
              <a:rPr lang="en-GB" sz="3600" dirty="0">
                <a:solidFill>
                  <a:srgbClr val="19526C"/>
                </a:solidFill>
              </a:rPr>
              <a:t>OSPAR’s Quality Status Report 2023</a:t>
            </a:r>
            <a:br>
              <a:rPr lang="en-GB" dirty="0"/>
            </a:br>
            <a:endParaRPr lang="en-GB" sz="2400" i="1" dirty="0">
              <a:solidFill>
                <a:srgbClr val="19526C"/>
              </a:solidFill>
            </a:endParaRPr>
          </a:p>
        </p:txBody>
      </p:sp>
      <p:sp>
        <p:nvSpPr>
          <p:cNvPr id="3" name="Subtitle 2"/>
          <p:cNvSpPr>
            <a:spLocks noGrp="1"/>
          </p:cNvSpPr>
          <p:nvPr>
            <p:ph type="subTitle" idx="1"/>
          </p:nvPr>
        </p:nvSpPr>
        <p:spPr>
          <a:xfrm>
            <a:off x="1371600" y="4298496"/>
            <a:ext cx="6400800" cy="1806539"/>
          </a:xfrm>
        </p:spPr>
        <p:txBody>
          <a:bodyPr vert="horz" lIns="91440" tIns="45720" rIns="91440" bIns="45720" rtlCol="0" anchor="t">
            <a:normAutofit lnSpcReduction="10000"/>
          </a:bodyPr>
          <a:lstStyle/>
          <a:p>
            <a:r>
              <a:rPr lang="en-GB" sz="2800" dirty="0"/>
              <a:t>Event</a:t>
            </a:r>
            <a:endParaRPr lang="en-US" dirty="0"/>
          </a:p>
          <a:p>
            <a:r>
              <a:rPr lang="en-GB" sz="2800" dirty="0"/>
              <a:t>Date</a:t>
            </a:r>
            <a:endParaRPr lang="en-GB" dirty="0"/>
          </a:p>
          <a:p>
            <a:r>
              <a:rPr lang="en-GB" sz="2800" dirty="0">
                <a:cs typeface="Calibri"/>
              </a:rPr>
              <a:t>Name</a:t>
            </a:r>
          </a:p>
          <a:p>
            <a:r>
              <a:rPr lang="en-GB" sz="2000" dirty="0">
                <a:cs typeface="Calibri"/>
              </a:rPr>
              <a:t>Position</a:t>
            </a:r>
          </a:p>
          <a:p>
            <a:endParaRPr lang="en-GB" sz="2800" dirty="0">
              <a:cs typeface="Calibri"/>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5" y="6525345"/>
            <a:ext cx="9180576" cy="33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phic 5">
            <a:extLst>
              <a:ext uri="{FF2B5EF4-FFF2-40B4-BE49-F238E27FC236}">
                <a16:creationId xmlns:a16="http://schemas.microsoft.com/office/drawing/2014/main" id="{D29CBE31-0700-40C3-9236-24A3CDF513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9930" y="452130"/>
            <a:ext cx="2952328" cy="1094683"/>
          </a:xfrm>
          <a:prstGeom prst="rect">
            <a:avLst/>
          </a:prstGeom>
        </p:spPr>
      </p:pic>
    </p:spTree>
    <p:extLst>
      <p:ext uri="{BB962C8B-B14F-4D97-AF65-F5344CB8AC3E}">
        <p14:creationId xmlns:p14="http://schemas.microsoft.com/office/powerpoint/2010/main" val="1314657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11747F-1778-990B-1910-8AF579A1E26A}"/>
              </a:ext>
            </a:extLst>
          </p:cNvPr>
          <p:cNvSpPr>
            <a:spLocks noGrp="1"/>
          </p:cNvSpPr>
          <p:nvPr>
            <p:ph type="title"/>
          </p:nvPr>
        </p:nvSpPr>
        <p:spPr>
          <a:xfrm>
            <a:off x="480060" y="4777739"/>
            <a:ext cx="2564242" cy="1412119"/>
          </a:xfrm>
        </p:spPr>
        <p:txBody>
          <a:bodyPr>
            <a:normAutofit/>
          </a:bodyPr>
          <a:lstStyle/>
          <a:p>
            <a:pPr>
              <a:lnSpc>
                <a:spcPct val="90000"/>
              </a:lnSpc>
            </a:pPr>
            <a:r>
              <a:rPr lang="en-US" sz="2900">
                <a:cs typeface="Calibri"/>
              </a:rPr>
              <a:t>What happens next?</a:t>
            </a:r>
            <a:endParaRPr lang="en-US" sz="2900"/>
          </a:p>
        </p:txBody>
      </p:sp>
      <p:pic>
        <p:nvPicPr>
          <p:cNvPr id="7" name="Picture 6" descr="A group of people posing for a photo&#10;&#10;Description automatically generated">
            <a:extLst>
              <a:ext uri="{FF2B5EF4-FFF2-40B4-BE49-F238E27FC236}">
                <a16:creationId xmlns:a16="http://schemas.microsoft.com/office/drawing/2014/main" id="{3F1D528B-0C2B-85E1-B072-F367F53648E7}"/>
              </a:ext>
            </a:extLst>
          </p:cNvPr>
          <p:cNvPicPr>
            <a:picLocks noChangeAspect="1"/>
          </p:cNvPicPr>
          <p:nvPr/>
        </p:nvPicPr>
        <p:blipFill rotWithShape="1">
          <a:blip r:embed="rId2">
            <a:extLst>
              <a:ext uri="{28A0092B-C50C-407E-A947-70E740481C1C}">
                <a14:useLocalDpi xmlns:a14="http://schemas.microsoft.com/office/drawing/2010/main" val="0"/>
              </a:ext>
            </a:extLst>
          </a:blip>
          <a:srcRect t="9661" b="9608"/>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464550-8903-2158-1D06-A850B76936D4}"/>
              </a:ext>
            </a:extLst>
          </p:cNvPr>
          <p:cNvSpPr>
            <a:spLocks noGrp="1"/>
          </p:cNvSpPr>
          <p:nvPr>
            <p:ph idx="1"/>
          </p:nvPr>
        </p:nvSpPr>
        <p:spPr>
          <a:xfrm>
            <a:off x="3490720" y="4777739"/>
            <a:ext cx="5173220" cy="1399223"/>
          </a:xfrm>
        </p:spPr>
        <p:txBody>
          <a:bodyPr vert="horz" lIns="91440" tIns="45720" rIns="91440" bIns="45720" rtlCol="0" anchor="ctr">
            <a:normAutofit/>
          </a:bodyPr>
          <a:lstStyle/>
          <a:p>
            <a:pPr>
              <a:lnSpc>
                <a:spcPct val="90000"/>
              </a:lnSpc>
            </a:pPr>
            <a:r>
              <a:rPr lang="en-GB" sz="1300" dirty="0"/>
              <a:t>Identify gaps – knowledge, research, monitoring, effectiveness</a:t>
            </a:r>
            <a:endParaRPr lang="en-US" sz="1300" dirty="0"/>
          </a:p>
          <a:p>
            <a:pPr>
              <a:lnSpc>
                <a:spcPct val="90000"/>
              </a:lnSpc>
            </a:pPr>
            <a:r>
              <a:rPr lang="en-US" sz="1300" dirty="0"/>
              <a:t>Evidence based policy – where is it working, where is more it not?</a:t>
            </a:r>
          </a:p>
          <a:p>
            <a:pPr>
              <a:lnSpc>
                <a:spcPct val="90000"/>
              </a:lnSpc>
            </a:pPr>
            <a:r>
              <a:rPr lang="en-US" sz="1300" dirty="0"/>
              <a:t>Political commitment – Ministerial review of OSPAR 2030 strategy</a:t>
            </a:r>
          </a:p>
        </p:txBody>
      </p:sp>
    </p:spTree>
    <p:extLst>
      <p:ext uri="{BB962C8B-B14F-4D97-AF65-F5344CB8AC3E}">
        <p14:creationId xmlns:p14="http://schemas.microsoft.com/office/powerpoint/2010/main" val="1989892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0150-D848-48D4-801D-A6FCAA016880}"/>
              </a:ext>
            </a:extLst>
          </p:cNvPr>
          <p:cNvSpPr>
            <a:spLocks noGrp="1"/>
          </p:cNvSpPr>
          <p:nvPr>
            <p:ph type="title"/>
          </p:nvPr>
        </p:nvSpPr>
        <p:spPr>
          <a:xfrm>
            <a:off x="641452" y="2431242"/>
            <a:ext cx="4358705" cy="1096554"/>
          </a:xfrm>
        </p:spPr>
        <p:txBody>
          <a:bodyPr>
            <a:normAutofit/>
          </a:bodyPr>
          <a:lstStyle/>
          <a:p>
            <a:r>
              <a:rPr lang="sv-SE" dirty="0">
                <a:solidFill>
                  <a:schemeClr val="tx2">
                    <a:lumMod val="75000"/>
                  </a:schemeClr>
                </a:solidFill>
              </a:rPr>
              <a:t>Thank you</a:t>
            </a:r>
            <a:endParaRPr lang="en-GB" dirty="0">
              <a:solidFill>
                <a:schemeClr val="tx2">
                  <a:lumMod val="75000"/>
                </a:schemeClr>
              </a:solidFill>
            </a:endParaRPr>
          </a:p>
        </p:txBody>
      </p:sp>
      <p:sp>
        <p:nvSpPr>
          <p:cNvPr id="3" name="Content Placeholder 2">
            <a:extLst>
              <a:ext uri="{FF2B5EF4-FFF2-40B4-BE49-F238E27FC236}">
                <a16:creationId xmlns:a16="http://schemas.microsoft.com/office/drawing/2014/main" id="{4C1A8494-7983-4B5C-8380-6EEFC339A314}"/>
              </a:ext>
            </a:extLst>
          </p:cNvPr>
          <p:cNvSpPr>
            <a:spLocks noGrp="1"/>
          </p:cNvSpPr>
          <p:nvPr>
            <p:ph idx="1"/>
          </p:nvPr>
        </p:nvSpPr>
        <p:spPr>
          <a:xfrm>
            <a:off x="1632789" y="4062611"/>
            <a:ext cx="2376033" cy="1096554"/>
          </a:xfrm>
        </p:spPr>
        <p:txBody>
          <a:bodyPr>
            <a:normAutofit/>
          </a:bodyPr>
          <a:lstStyle/>
          <a:p>
            <a:pPr marL="0" indent="0" algn="ctr">
              <a:buNone/>
            </a:pPr>
            <a:endParaRPr lang="en-GB" sz="2000"/>
          </a:p>
          <a:p>
            <a:pPr marL="0" indent="0" algn="ctr">
              <a:buNone/>
            </a:pPr>
            <a:r>
              <a:rPr lang="en-GB" sz="2800">
                <a:solidFill>
                  <a:schemeClr val="tx2">
                    <a:lumMod val="75000"/>
                  </a:schemeClr>
                </a:solidFill>
                <a:hlinkClick r:id="rId3">
                  <a:extLst>
                    <a:ext uri="{A12FA001-AC4F-418D-AE19-62706E023703}">
                      <ahyp:hlinkClr xmlns:ahyp="http://schemas.microsoft.com/office/drawing/2018/hyperlinkcolor" val="tx"/>
                    </a:ext>
                  </a:extLst>
                </a:hlinkClick>
              </a:rPr>
              <a:t>www.ospar.org</a:t>
            </a:r>
            <a:r>
              <a:rPr lang="en-GB" sz="2800">
                <a:solidFill>
                  <a:schemeClr val="tx2">
                    <a:lumMod val="75000"/>
                  </a:schemeClr>
                </a:solidFill>
              </a:rPr>
              <a:t> </a:t>
            </a:r>
          </a:p>
        </p:txBody>
      </p:sp>
      <p:pic>
        <p:nvPicPr>
          <p:cNvPr id="4" name="Picture 3">
            <a:extLst>
              <a:ext uri="{FF2B5EF4-FFF2-40B4-BE49-F238E27FC236}">
                <a16:creationId xmlns:a16="http://schemas.microsoft.com/office/drawing/2014/main" id="{9D8B0426-0F49-431F-BD5F-A379462239F3}"/>
              </a:ext>
            </a:extLst>
          </p:cNvPr>
          <p:cNvPicPr>
            <a:picLocks noChangeAspect="1"/>
          </p:cNvPicPr>
          <p:nvPr/>
        </p:nvPicPr>
        <p:blipFill rotWithShape="1">
          <a:blip r:embed="rId4"/>
          <a:srcRect l="25705" t="29316" r="17987" b="17251"/>
          <a:stretch/>
        </p:blipFill>
        <p:spPr>
          <a:xfrm>
            <a:off x="5368798" y="1556792"/>
            <a:ext cx="3312368" cy="4464497"/>
          </a:xfrm>
          <a:prstGeom prst="rect">
            <a:avLst/>
          </a:prstGeom>
        </p:spPr>
      </p:pic>
      <p:sp>
        <p:nvSpPr>
          <p:cNvPr id="5" name="Subtitle 2">
            <a:extLst>
              <a:ext uri="{FF2B5EF4-FFF2-40B4-BE49-F238E27FC236}">
                <a16:creationId xmlns:a16="http://schemas.microsoft.com/office/drawing/2014/main" id="{14246B51-B5C9-FC84-3E59-4C997EC37387}"/>
              </a:ext>
            </a:extLst>
          </p:cNvPr>
          <p:cNvSpPr txBox="1">
            <a:spLocks/>
          </p:cNvSpPr>
          <p:nvPr/>
        </p:nvSpPr>
        <p:spPr>
          <a:xfrm>
            <a:off x="1103999" y="5502772"/>
            <a:ext cx="3433612" cy="50405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800">
                <a:solidFill>
                  <a:schemeClr val="tx2">
                    <a:lumMod val="75000"/>
                  </a:schemeClr>
                </a:solidFill>
              </a:rPr>
              <a:t>secretariat@ospar.org</a:t>
            </a:r>
          </a:p>
        </p:txBody>
      </p:sp>
    </p:spTree>
    <p:extLst>
      <p:ext uri="{BB962C8B-B14F-4D97-AF65-F5344CB8AC3E}">
        <p14:creationId xmlns:p14="http://schemas.microsoft.com/office/powerpoint/2010/main" val="490685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56F0C-BAFC-0597-BF4C-2BB03748ED0C}"/>
              </a:ext>
            </a:extLst>
          </p:cNvPr>
          <p:cNvPicPr>
            <a:picLocks noChangeAspect="1"/>
          </p:cNvPicPr>
          <p:nvPr/>
        </p:nvPicPr>
        <p:blipFill>
          <a:blip r:embed="rId2"/>
          <a:stretch>
            <a:fillRect/>
          </a:stretch>
        </p:blipFill>
        <p:spPr>
          <a:xfrm>
            <a:off x="4137406" y="1214305"/>
            <a:ext cx="4827182" cy="4794269"/>
          </a:xfrm>
          <a:prstGeom prst="rect">
            <a:avLst/>
          </a:prstGeom>
        </p:spPr>
      </p:pic>
      <p:sp>
        <p:nvSpPr>
          <p:cNvPr id="3" name="Content Placeholder 2">
            <a:extLst>
              <a:ext uri="{FF2B5EF4-FFF2-40B4-BE49-F238E27FC236}">
                <a16:creationId xmlns:a16="http://schemas.microsoft.com/office/drawing/2014/main" id="{F399A9CF-B327-DE34-ABB3-722A39C98169}"/>
              </a:ext>
            </a:extLst>
          </p:cNvPr>
          <p:cNvSpPr>
            <a:spLocks noGrp="1"/>
          </p:cNvSpPr>
          <p:nvPr>
            <p:ph idx="1"/>
          </p:nvPr>
        </p:nvSpPr>
        <p:spPr>
          <a:xfrm>
            <a:off x="179412" y="1270591"/>
            <a:ext cx="8229600" cy="4525963"/>
          </a:xfrm>
        </p:spPr>
        <p:txBody>
          <a:bodyPr>
            <a:normAutofit/>
          </a:bodyPr>
          <a:lstStyle/>
          <a:p>
            <a:pPr marL="0" indent="0">
              <a:buNone/>
            </a:pPr>
            <a:r>
              <a:rPr lang="en-GB" sz="3600" dirty="0">
                <a:solidFill>
                  <a:srgbClr val="19526C"/>
                </a:solidFill>
                <a:latin typeface="+mj-lt"/>
                <a:ea typeface="+mj-ea"/>
                <a:cs typeface="+mj-cs"/>
              </a:rPr>
              <a:t>What is OSPAR? </a:t>
            </a:r>
          </a:p>
        </p:txBody>
      </p:sp>
      <p:pic>
        <p:nvPicPr>
          <p:cNvPr id="5" name="Picture 4">
            <a:extLst>
              <a:ext uri="{FF2B5EF4-FFF2-40B4-BE49-F238E27FC236}">
                <a16:creationId xmlns:a16="http://schemas.microsoft.com/office/drawing/2014/main" id="{BD70C201-EBD1-B644-80F4-CEEC4928046D}"/>
              </a:ext>
            </a:extLst>
          </p:cNvPr>
          <p:cNvPicPr>
            <a:picLocks noChangeAspect="1"/>
          </p:cNvPicPr>
          <p:nvPr/>
        </p:nvPicPr>
        <p:blipFill>
          <a:blip r:embed="rId3"/>
          <a:stretch>
            <a:fillRect/>
          </a:stretch>
        </p:blipFill>
        <p:spPr>
          <a:xfrm>
            <a:off x="237368" y="6096114"/>
            <a:ext cx="8669263" cy="280440"/>
          </a:xfrm>
          <a:prstGeom prst="rect">
            <a:avLst/>
          </a:prstGeom>
        </p:spPr>
      </p:pic>
      <p:sp>
        <p:nvSpPr>
          <p:cNvPr id="6" name="TextBox 5">
            <a:extLst>
              <a:ext uri="{FF2B5EF4-FFF2-40B4-BE49-F238E27FC236}">
                <a16:creationId xmlns:a16="http://schemas.microsoft.com/office/drawing/2014/main" id="{36723797-337D-B140-CBD2-81AA2E9A3112}"/>
              </a:ext>
            </a:extLst>
          </p:cNvPr>
          <p:cNvSpPr txBox="1"/>
          <p:nvPr/>
        </p:nvSpPr>
        <p:spPr>
          <a:xfrm>
            <a:off x="237368" y="2171089"/>
            <a:ext cx="4827182" cy="3416320"/>
          </a:xfrm>
          <a:prstGeom prst="rect">
            <a:avLst/>
          </a:prstGeom>
          <a:noFill/>
        </p:spPr>
        <p:txBody>
          <a:bodyPr wrap="square" rtlCol="0">
            <a:spAutoFit/>
          </a:bodyPr>
          <a:lstStyle/>
          <a:p>
            <a:r>
              <a:rPr lang="en-GB" sz="2400" dirty="0"/>
              <a:t>Regional Sea Convention for the North-East Atlantic</a:t>
            </a:r>
          </a:p>
          <a:p>
            <a:endParaRPr lang="en-GB" sz="2400" dirty="0"/>
          </a:p>
          <a:p>
            <a:r>
              <a:rPr lang="en-GB" sz="2400" dirty="0"/>
              <a:t>16 Contracting Parties</a:t>
            </a:r>
          </a:p>
          <a:p>
            <a:endParaRPr lang="en-GB" sz="2400" dirty="0"/>
          </a:p>
          <a:p>
            <a:r>
              <a:rPr lang="en-GB" sz="2400" dirty="0"/>
              <a:t>Mandate to protect and conserve while using resources sustainably</a:t>
            </a:r>
          </a:p>
          <a:p>
            <a:endParaRPr lang="en-GB" sz="2400" dirty="0"/>
          </a:p>
          <a:p>
            <a:r>
              <a:rPr lang="en-GB" sz="2400" dirty="0"/>
              <a:t>Collaboration and coordination</a:t>
            </a:r>
          </a:p>
        </p:txBody>
      </p:sp>
    </p:spTree>
    <p:extLst>
      <p:ext uri="{BB962C8B-B14F-4D97-AF65-F5344CB8AC3E}">
        <p14:creationId xmlns:p14="http://schemas.microsoft.com/office/powerpoint/2010/main" val="75322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216E9F-2130-4D8C-B440-C559C2941D01}"/>
              </a:ext>
            </a:extLst>
          </p:cNvPr>
          <p:cNvSpPr txBox="1">
            <a:spLocks/>
          </p:cNvSpPr>
          <p:nvPr/>
        </p:nvSpPr>
        <p:spPr>
          <a:xfrm>
            <a:off x="112011" y="1266573"/>
            <a:ext cx="8958127" cy="5214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ct val="20000"/>
              </a:spcBef>
              <a:spcAft>
                <a:spcPts val="600"/>
              </a:spcAft>
            </a:pPr>
            <a:r>
              <a:rPr lang="en-US" sz="3600" dirty="0">
                <a:solidFill>
                  <a:srgbClr val="19526C"/>
                </a:solidFill>
              </a:rPr>
              <a:t>What is the OSPAR Quality Status Report 2023?</a:t>
            </a:r>
          </a:p>
        </p:txBody>
      </p:sp>
      <p:sp>
        <p:nvSpPr>
          <p:cNvPr id="6" name="Subtitle 2">
            <a:extLst>
              <a:ext uri="{FF2B5EF4-FFF2-40B4-BE49-F238E27FC236}">
                <a16:creationId xmlns:a16="http://schemas.microsoft.com/office/drawing/2014/main" id="{D9BCC375-2523-4923-8445-4CB15EC36C36}"/>
              </a:ext>
            </a:extLst>
          </p:cNvPr>
          <p:cNvSpPr txBox="1">
            <a:spLocks/>
          </p:cNvSpPr>
          <p:nvPr/>
        </p:nvSpPr>
        <p:spPr>
          <a:xfrm>
            <a:off x="255584" y="2276872"/>
            <a:ext cx="4335491"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GB" sz="2400" dirty="0">
              <a:solidFill>
                <a:schemeClr val="tx2">
                  <a:lumMod val="75000"/>
                </a:schemeClr>
              </a:solidFill>
            </a:endParaRPr>
          </a:p>
          <a:p>
            <a:endParaRPr lang="en-GB" sz="2400" dirty="0">
              <a:solidFill>
                <a:schemeClr val="tx1"/>
              </a:solidFill>
            </a:endParaRPr>
          </a:p>
        </p:txBody>
      </p:sp>
      <p:sp>
        <p:nvSpPr>
          <p:cNvPr id="5" name="TextBox 4">
            <a:extLst>
              <a:ext uri="{FF2B5EF4-FFF2-40B4-BE49-F238E27FC236}">
                <a16:creationId xmlns:a16="http://schemas.microsoft.com/office/drawing/2014/main" id="{1912F422-5DED-EAC2-12BF-F29BC109F314}"/>
              </a:ext>
            </a:extLst>
          </p:cNvPr>
          <p:cNvSpPr txBox="1"/>
          <p:nvPr/>
        </p:nvSpPr>
        <p:spPr>
          <a:xfrm>
            <a:off x="6124116" y="2828835"/>
            <a:ext cx="3019884" cy="1938992"/>
          </a:xfrm>
          <a:prstGeom prst="rect">
            <a:avLst/>
          </a:prstGeom>
          <a:noFill/>
        </p:spPr>
        <p:txBody>
          <a:bodyPr wrap="square" rtlCol="0">
            <a:spAutoFit/>
          </a:bodyPr>
          <a:lstStyle/>
          <a:p>
            <a:r>
              <a:rPr lang="en-GB" sz="2400"/>
              <a:t>Health check for the marine environment of North-East Atlantic and the human activities that effect it</a:t>
            </a:r>
            <a:endParaRPr lang="en-GB" sz="2400" dirty="0"/>
          </a:p>
        </p:txBody>
      </p:sp>
      <p:pic>
        <p:nvPicPr>
          <p:cNvPr id="7" name="Picture 6">
            <a:extLst>
              <a:ext uri="{FF2B5EF4-FFF2-40B4-BE49-F238E27FC236}">
                <a16:creationId xmlns:a16="http://schemas.microsoft.com/office/drawing/2014/main" id="{97E20F48-A2CE-192B-2361-B392EA7CBB2A}"/>
              </a:ext>
            </a:extLst>
          </p:cNvPr>
          <p:cNvPicPr>
            <a:picLocks noChangeAspect="1"/>
          </p:cNvPicPr>
          <p:nvPr/>
        </p:nvPicPr>
        <p:blipFill>
          <a:blip r:embed="rId2"/>
          <a:stretch>
            <a:fillRect/>
          </a:stretch>
        </p:blipFill>
        <p:spPr>
          <a:xfrm>
            <a:off x="0" y="1876128"/>
            <a:ext cx="6558693" cy="5240768"/>
          </a:xfrm>
          <a:prstGeom prst="rect">
            <a:avLst/>
          </a:prstGeom>
        </p:spPr>
      </p:pic>
    </p:spTree>
    <p:extLst>
      <p:ext uri="{BB962C8B-B14F-4D97-AF65-F5344CB8AC3E}">
        <p14:creationId xmlns:p14="http://schemas.microsoft.com/office/powerpoint/2010/main" val="698788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8E15-7BF0-F097-5030-776D1A04B868}"/>
              </a:ext>
            </a:extLst>
          </p:cNvPr>
          <p:cNvSpPr>
            <a:spLocks noGrp="1"/>
          </p:cNvSpPr>
          <p:nvPr>
            <p:ph type="title"/>
          </p:nvPr>
        </p:nvSpPr>
        <p:spPr>
          <a:xfrm>
            <a:off x="372986" y="1135598"/>
            <a:ext cx="8229600" cy="614879"/>
          </a:xfrm>
        </p:spPr>
        <p:txBody>
          <a:bodyPr>
            <a:normAutofit fontScale="90000"/>
          </a:bodyPr>
          <a:lstStyle/>
          <a:p>
            <a:pPr algn="l"/>
            <a:r>
              <a:rPr lang="en-GB" sz="3600" dirty="0">
                <a:solidFill>
                  <a:srgbClr val="19526C"/>
                </a:solidFill>
              </a:rPr>
              <a:t>Key findings: human activities</a:t>
            </a:r>
          </a:p>
        </p:txBody>
      </p:sp>
      <p:sp>
        <p:nvSpPr>
          <p:cNvPr id="3" name="Content Placeholder 2">
            <a:extLst>
              <a:ext uri="{FF2B5EF4-FFF2-40B4-BE49-F238E27FC236}">
                <a16:creationId xmlns:a16="http://schemas.microsoft.com/office/drawing/2014/main" id="{2FC71F8E-5E0E-9D73-5AEF-92E0E12B2705}"/>
              </a:ext>
            </a:extLst>
          </p:cNvPr>
          <p:cNvSpPr>
            <a:spLocks noGrp="1"/>
          </p:cNvSpPr>
          <p:nvPr>
            <p:ph idx="1"/>
          </p:nvPr>
        </p:nvSpPr>
        <p:spPr>
          <a:xfrm>
            <a:off x="372986" y="1867817"/>
            <a:ext cx="5252723" cy="955282"/>
          </a:xfrm>
        </p:spPr>
        <p:txBody>
          <a:bodyPr>
            <a:normAutofit fontScale="77500" lnSpcReduction="20000"/>
          </a:bodyPr>
          <a:lstStyle/>
          <a:p>
            <a:r>
              <a:rPr lang="en-GB" sz="2400" dirty="0"/>
              <a:t>Negative impacts from oil &amp; gas continue to decrease</a:t>
            </a:r>
          </a:p>
          <a:p>
            <a:r>
              <a:rPr lang="en-GB" sz="2400" dirty="0"/>
              <a:t>Pollution by radioactive substances prevented</a:t>
            </a:r>
          </a:p>
        </p:txBody>
      </p:sp>
      <p:pic>
        <p:nvPicPr>
          <p:cNvPr id="6" name="Picture 5">
            <a:extLst>
              <a:ext uri="{FF2B5EF4-FFF2-40B4-BE49-F238E27FC236}">
                <a16:creationId xmlns:a16="http://schemas.microsoft.com/office/drawing/2014/main" id="{D045634A-C7E4-43A8-72D3-DB8783D1CF59}"/>
              </a:ext>
            </a:extLst>
          </p:cNvPr>
          <p:cNvPicPr>
            <a:picLocks noChangeAspect="1"/>
          </p:cNvPicPr>
          <p:nvPr/>
        </p:nvPicPr>
        <p:blipFill>
          <a:blip r:embed="rId2"/>
          <a:stretch>
            <a:fillRect/>
          </a:stretch>
        </p:blipFill>
        <p:spPr>
          <a:xfrm>
            <a:off x="5359049" y="1940958"/>
            <a:ext cx="3611084" cy="4469102"/>
          </a:xfrm>
          <a:prstGeom prst="rect">
            <a:avLst/>
          </a:prstGeom>
        </p:spPr>
      </p:pic>
      <p:pic>
        <p:nvPicPr>
          <p:cNvPr id="9" name="Picture 8" descr="A diagram of a oil rig&#10;&#10;Description automatically generated">
            <a:extLst>
              <a:ext uri="{FF2B5EF4-FFF2-40B4-BE49-F238E27FC236}">
                <a16:creationId xmlns:a16="http://schemas.microsoft.com/office/drawing/2014/main" id="{EB431C15-A8B1-A38C-251B-11F3D07AEA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86" y="2975307"/>
            <a:ext cx="4847600" cy="3434753"/>
          </a:xfrm>
          <a:prstGeom prst="rect">
            <a:avLst/>
          </a:prstGeom>
        </p:spPr>
      </p:pic>
    </p:spTree>
    <p:extLst>
      <p:ext uri="{BB962C8B-B14F-4D97-AF65-F5344CB8AC3E}">
        <p14:creationId xmlns:p14="http://schemas.microsoft.com/office/powerpoint/2010/main" val="389907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8E15-7BF0-F097-5030-776D1A04B868}"/>
              </a:ext>
            </a:extLst>
          </p:cNvPr>
          <p:cNvSpPr>
            <a:spLocks noGrp="1"/>
          </p:cNvSpPr>
          <p:nvPr>
            <p:ph type="title"/>
          </p:nvPr>
        </p:nvSpPr>
        <p:spPr>
          <a:xfrm>
            <a:off x="457200" y="1342169"/>
            <a:ext cx="8229600" cy="423855"/>
          </a:xfrm>
        </p:spPr>
        <p:txBody>
          <a:bodyPr>
            <a:normAutofit fontScale="90000"/>
          </a:bodyPr>
          <a:lstStyle/>
          <a:p>
            <a:pPr algn="l"/>
            <a:r>
              <a:rPr lang="en-GB" sz="3600" dirty="0">
                <a:solidFill>
                  <a:srgbClr val="19526C"/>
                </a:solidFill>
              </a:rPr>
              <a:t>Key findings: human activities</a:t>
            </a:r>
          </a:p>
        </p:txBody>
      </p:sp>
      <p:sp>
        <p:nvSpPr>
          <p:cNvPr id="3" name="Content Placeholder 2">
            <a:extLst>
              <a:ext uri="{FF2B5EF4-FFF2-40B4-BE49-F238E27FC236}">
                <a16:creationId xmlns:a16="http://schemas.microsoft.com/office/drawing/2014/main" id="{2FC71F8E-5E0E-9D73-5AEF-92E0E12B2705}"/>
              </a:ext>
            </a:extLst>
          </p:cNvPr>
          <p:cNvSpPr>
            <a:spLocks noGrp="1"/>
          </p:cNvSpPr>
          <p:nvPr>
            <p:ph idx="1"/>
          </p:nvPr>
        </p:nvSpPr>
        <p:spPr>
          <a:xfrm>
            <a:off x="457200" y="1951288"/>
            <a:ext cx="6390167" cy="1143001"/>
          </a:xfrm>
        </p:spPr>
        <p:txBody>
          <a:bodyPr>
            <a:normAutofit/>
          </a:bodyPr>
          <a:lstStyle/>
          <a:p>
            <a:r>
              <a:rPr lang="en-GB" sz="2400" dirty="0"/>
              <a:t>Hazardous substances are cause for concern</a:t>
            </a:r>
          </a:p>
          <a:p>
            <a:r>
              <a:rPr lang="en-GB" sz="2400" dirty="0"/>
              <a:t>Eutrophication persists</a:t>
            </a:r>
          </a:p>
          <a:p>
            <a:pPr marL="0" indent="0">
              <a:buNone/>
            </a:pPr>
            <a:endParaRPr lang="en-GB" sz="2400" dirty="0"/>
          </a:p>
        </p:txBody>
      </p:sp>
      <p:pic>
        <p:nvPicPr>
          <p:cNvPr id="4" name="Picture 3" descr="A picture containing plot, line, screenshot, diagram&#10;&#10;Description automatically generated">
            <a:extLst>
              <a:ext uri="{FF2B5EF4-FFF2-40B4-BE49-F238E27FC236}">
                <a16:creationId xmlns:a16="http://schemas.microsoft.com/office/drawing/2014/main" id="{44DB0E1E-023F-B9D8-4D0B-DE6B5495C73F}"/>
              </a:ext>
            </a:extLst>
          </p:cNvPr>
          <p:cNvPicPr>
            <a:picLocks noChangeAspect="1"/>
          </p:cNvPicPr>
          <p:nvPr/>
        </p:nvPicPr>
        <p:blipFill>
          <a:blip r:embed="rId2"/>
          <a:stretch>
            <a:fillRect/>
          </a:stretch>
        </p:blipFill>
        <p:spPr>
          <a:xfrm>
            <a:off x="454931" y="3534691"/>
            <a:ext cx="5637526" cy="2824612"/>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57A1AB10-1DC8-5BD3-DDC4-588B8F519E1F}"/>
              </a:ext>
            </a:extLst>
          </p:cNvPr>
          <p:cNvPicPr>
            <a:picLocks noChangeAspect="1"/>
          </p:cNvPicPr>
          <p:nvPr/>
        </p:nvPicPr>
        <p:blipFill rotWithShape="1">
          <a:blip r:embed="rId3"/>
          <a:srcRect l="11454" r="14248"/>
          <a:stretch/>
        </p:blipFill>
        <p:spPr bwMode="auto">
          <a:xfrm>
            <a:off x="6092457" y="3323309"/>
            <a:ext cx="3051544" cy="3079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69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8E15-7BF0-F097-5030-776D1A04B868}"/>
              </a:ext>
            </a:extLst>
          </p:cNvPr>
          <p:cNvSpPr>
            <a:spLocks noGrp="1"/>
          </p:cNvSpPr>
          <p:nvPr>
            <p:ph type="title"/>
          </p:nvPr>
        </p:nvSpPr>
        <p:spPr>
          <a:xfrm>
            <a:off x="257246" y="1313157"/>
            <a:ext cx="8229600" cy="482054"/>
          </a:xfrm>
        </p:spPr>
        <p:txBody>
          <a:bodyPr>
            <a:normAutofit fontScale="90000"/>
          </a:bodyPr>
          <a:lstStyle/>
          <a:p>
            <a:pPr algn="l"/>
            <a:r>
              <a:rPr lang="en-GB" sz="3600" dirty="0">
                <a:solidFill>
                  <a:srgbClr val="19526C"/>
                </a:solidFill>
              </a:rPr>
              <a:t>Key findings: human activities</a:t>
            </a:r>
          </a:p>
        </p:txBody>
      </p:sp>
      <p:sp>
        <p:nvSpPr>
          <p:cNvPr id="3" name="Content Placeholder 2">
            <a:extLst>
              <a:ext uri="{FF2B5EF4-FFF2-40B4-BE49-F238E27FC236}">
                <a16:creationId xmlns:a16="http://schemas.microsoft.com/office/drawing/2014/main" id="{2FC71F8E-5E0E-9D73-5AEF-92E0E12B2705}"/>
              </a:ext>
            </a:extLst>
          </p:cNvPr>
          <p:cNvSpPr>
            <a:spLocks noGrp="1"/>
          </p:cNvSpPr>
          <p:nvPr>
            <p:ph idx="1"/>
          </p:nvPr>
        </p:nvSpPr>
        <p:spPr>
          <a:xfrm>
            <a:off x="257246" y="1881292"/>
            <a:ext cx="5353441" cy="1354619"/>
          </a:xfrm>
        </p:spPr>
        <p:txBody>
          <a:bodyPr>
            <a:normAutofit fontScale="92500" lnSpcReduction="20000"/>
          </a:bodyPr>
          <a:lstStyle/>
          <a:p>
            <a:r>
              <a:rPr lang="en-GB" sz="2400" dirty="0"/>
              <a:t>Noise pollution remains a threat</a:t>
            </a:r>
          </a:p>
          <a:p>
            <a:r>
              <a:rPr lang="en-GB" sz="2400" dirty="0"/>
              <a:t>Marine litter levels remain high</a:t>
            </a:r>
          </a:p>
          <a:p>
            <a:r>
              <a:rPr lang="en-GB" sz="2400" dirty="0"/>
              <a:t>Introductions of Non-indigenous species have decreased</a:t>
            </a:r>
          </a:p>
          <a:p>
            <a:pPr marL="0" indent="0">
              <a:buNone/>
            </a:pPr>
            <a:endParaRPr lang="en-GB" sz="2400" dirty="0">
              <a:solidFill>
                <a:srgbClr val="FF0000"/>
              </a:solidFill>
            </a:endParaRPr>
          </a:p>
        </p:txBody>
      </p:sp>
      <p:pic>
        <p:nvPicPr>
          <p:cNvPr id="7" name="Picture 6" descr="A collage of maps of different countries/regions&#10;&#10;Description automatically generated">
            <a:extLst>
              <a:ext uri="{FF2B5EF4-FFF2-40B4-BE49-F238E27FC236}">
                <a16:creationId xmlns:a16="http://schemas.microsoft.com/office/drawing/2014/main" id="{7EBD332D-4047-145E-43F3-B81A8D8CD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246" y="3302493"/>
            <a:ext cx="4518940" cy="3102556"/>
          </a:xfrm>
          <a:prstGeom prst="rect">
            <a:avLst/>
          </a:prstGeom>
        </p:spPr>
      </p:pic>
      <p:pic>
        <p:nvPicPr>
          <p:cNvPr id="11" name="Picture 10" descr="A water bottle with seagulls and a turtle&#10;&#10;Description automatically generated">
            <a:extLst>
              <a:ext uri="{FF2B5EF4-FFF2-40B4-BE49-F238E27FC236}">
                <a16:creationId xmlns:a16="http://schemas.microsoft.com/office/drawing/2014/main" id="{4D0BDADB-534C-4BE2-4AAE-FCF55BF24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804" y="923224"/>
            <a:ext cx="4219517" cy="5961131"/>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D81D836-AEBA-02AB-D15F-74B17061D8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377"/>
          <a:stretch/>
        </p:blipFill>
        <p:spPr>
          <a:xfrm>
            <a:off x="5166804" y="-62421"/>
            <a:ext cx="4151207" cy="6836084"/>
          </a:xfrm>
          <a:prstGeom prst="rect">
            <a:avLst/>
          </a:prstGeom>
        </p:spPr>
      </p:pic>
    </p:spTree>
    <p:extLst>
      <p:ext uri="{BB962C8B-B14F-4D97-AF65-F5344CB8AC3E}">
        <p14:creationId xmlns:p14="http://schemas.microsoft.com/office/powerpoint/2010/main" val="381909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2559-4D8D-08F2-5963-2C390346C0B5}"/>
              </a:ext>
            </a:extLst>
          </p:cNvPr>
          <p:cNvSpPr>
            <a:spLocks noGrp="1"/>
          </p:cNvSpPr>
          <p:nvPr>
            <p:ph type="title"/>
          </p:nvPr>
        </p:nvSpPr>
        <p:spPr>
          <a:xfrm>
            <a:off x="1845852" y="2950305"/>
            <a:ext cx="5789691" cy="1239256"/>
          </a:xfrm>
        </p:spPr>
        <p:txBody>
          <a:bodyPr>
            <a:normAutofit fontScale="90000"/>
          </a:bodyPr>
          <a:lstStyle/>
          <a:p>
            <a:pPr algn="l"/>
            <a:r>
              <a:rPr lang="en-GB" sz="3600" dirty="0">
                <a:solidFill>
                  <a:srgbClr val="19526C"/>
                </a:solidFill>
              </a:rPr>
              <a:t>Key findings: The status of biodiversity in the North-East Atlantic</a:t>
            </a:r>
          </a:p>
        </p:txBody>
      </p:sp>
      <p:pic>
        <p:nvPicPr>
          <p:cNvPr id="5" name="Picture 4" descr="A map of birds on the map&#10;&#10;Description automatically generated">
            <a:extLst>
              <a:ext uri="{FF2B5EF4-FFF2-40B4-BE49-F238E27FC236}">
                <a16:creationId xmlns:a16="http://schemas.microsoft.com/office/drawing/2014/main" id="{E54703D6-EF63-8428-0070-AC97B6E7C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467168"/>
          </a:xfrm>
          <a:prstGeom prst="rect">
            <a:avLst/>
          </a:prstGeom>
        </p:spPr>
      </p:pic>
      <p:pic>
        <p:nvPicPr>
          <p:cNvPr id="7" name="Picture 6">
            <a:extLst>
              <a:ext uri="{FF2B5EF4-FFF2-40B4-BE49-F238E27FC236}">
                <a16:creationId xmlns:a16="http://schemas.microsoft.com/office/drawing/2014/main" id="{080A5A71-41F7-3A0F-B25F-C61FC85DDB56}"/>
              </a:ext>
            </a:extLst>
          </p:cNvPr>
          <p:cNvPicPr>
            <a:picLocks noChangeAspect="1"/>
          </p:cNvPicPr>
          <p:nvPr/>
        </p:nvPicPr>
        <p:blipFill>
          <a:blip r:embed="rId4"/>
          <a:stretch>
            <a:fillRect/>
          </a:stretch>
        </p:blipFill>
        <p:spPr>
          <a:xfrm>
            <a:off x="0" y="0"/>
            <a:ext cx="9144000" cy="6467168"/>
          </a:xfrm>
          <a:prstGeom prst="rect">
            <a:avLst/>
          </a:prstGeom>
        </p:spPr>
      </p:pic>
      <p:pic>
        <p:nvPicPr>
          <p:cNvPr id="9" name="Picture 8">
            <a:extLst>
              <a:ext uri="{FF2B5EF4-FFF2-40B4-BE49-F238E27FC236}">
                <a16:creationId xmlns:a16="http://schemas.microsoft.com/office/drawing/2014/main" id="{13B70776-6DED-435F-628F-8A3AAD18949F}"/>
              </a:ext>
            </a:extLst>
          </p:cNvPr>
          <p:cNvPicPr>
            <a:picLocks noChangeAspect="1"/>
          </p:cNvPicPr>
          <p:nvPr/>
        </p:nvPicPr>
        <p:blipFill>
          <a:blip r:embed="rId5"/>
          <a:stretch>
            <a:fillRect/>
          </a:stretch>
        </p:blipFill>
        <p:spPr>
          <a:xfrm>
            <a:off x="0" y="69791"/>
            <a:ext cx="9144000" cy="6467168"/>
          </a:xfrm>
          <a:prstGeom prst="rect">
            <a:avLst/>
          </a:prstGeom>
        </p:spPr>
      </p:pic>
      <p:pic>
        <p:nvPicPr>
          <p:cNvPr id="11" name="Picture 10">
            <a:extLst>
              <a:ext uri="{FF2B5EF4-FFF2-40B4-BE49-F238E27FC236}">
                <a16:creationId xmlns:a16="http://schemas.microsoft.com/office/drawing/2014/main" id="{7E04FA60-EE1C-F76B-54D7-E4A0D6113EB2}"/>
              </a:ext>
            </a:extLst>
          </p:cNvPr>
          <p:cNvPicPr>
            <a:picLocks noChangeAspect="1"/>
          </p:cNvPicPr>
          <p:nvPr/>
        </p:nvPicPr>
        <p:blipFill>
          <a:blip r:embed="rId6"/>
          <a:stretch>
            <a:fillRect/>
          </a:stretch>
        </p:blipFill>
        <p:spPr>
          <a:xfrm>
            <a:off x="0" y="-706"/>
            <a:ext cx="9144000" cy="6467168"/>
          </a:xfrm>
          <a:prstGeom prst="rect">
            <a:avLst/>
          </a:prstGeom>
        </p:spPr>
      </p:pic>
      <p:pic>
        <p:nvPicPr>
          <p:cNvPr id="13" name="Picture 12">
            <a:extLst>
              <a:ext uri="{FF2B5EF4-FFF2-40B4-BE49-F238E27FC236}">
                <a16:creationId xmlns:a16="http://schemas.microsoft.com/office/drawing/2014/main" id="{17D2534D-254A-B58E-3771-9300ED90352A}"/>
              </a:ext>
            </a:extLst>
          </p:cNvPr>
          <p:cNvPicPr>
            <a:picLocks noChangeAspect="1"/>
          </p:cNvPicPr>
          <p:nvPr/>
        </p:nvPicPr>
        <p:blipFill>
          <a:blip r:embed="rId7"/>
          <a:stretch>
            <a:fillRect/>
          </a:stretch>
        </p:blipFill>
        <p:spPr>
          <a:xfrm>
            <a:off x="0" y="-1412"/>
            <a:ext cx="9144000" cy="6467168"/>
          </a:xfrm>
          <a:prstGeom prst="rect">
            <a:avLst/>
          </a:prstGeom>
        </p:spPr>
      </p:pic>
      <p:pic>
        <p:nvPicPr>
          <p:cNvPr id="15" name="Picture 14" descr="A map of the united states&#10;&#10;Description automatically generated">
            <a:extLst>
              <a:ext uri="{FF2B5EF4-FFF2-40B4-BE49-F238E27FC236}">
                <a16:creationId xmlns:a16="http://schemas.microsoft.com/office/drawing/2014/main" id="{B083D32A-5762-AB55-A61F-D470D7426F78}"/>
              </a:ext>
            </a:extLst>
          </p:cNvPr>
          <p:cNvPicPr>
            <a:picLocks noChangeAspect="1"/>
          </p:cNvPicPr>
          <p:nvPr/>
        </p:nvPicPr>
        <p:blipFill rotWithShape="1">
          <a:blip r:embed="rId8">
            <a:extLst>
              <a:ext uri="{28A0092B-C50C-407E-A947-70E740481C1C}">
                <a14:useLocalDpi xmlns:a14="http://schemas.microsoft.com/office/drawing/2010/main" val="0"/>
              </a:ext>
            </a:extLst>
          </a:blip>
          <a:srcRect l="6445" r="4660"/>
          <a:stretch/>
        </p:blipFill>
        <p:spPr>
          <a:xfrm>
            <a:off x="0" y="147288"/>
            <a:ext cx="9144000" cy="6169767"/>
          </a:xfrm>
          <a:prstGeom prst="rect">
            <a:avLst/>
          </a:prstGeom>
        </p:spPr>
      </p:pic>
    </p:spTree>
    <p:extLst>
      <p:ext uri="{BB962C8B-B14F-4D97-AF65-F5344CB8AC3E}">
        <p14:creationId xmlns:p14="http://schemas.microsoft.com/office/powerpoint/2010/main" val="77599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city&#10;&#10;Description automatically generated">
            <a:extLst>
              <a:ext uri="{FF2B5EF4-FFF2-40B4-BE49-F238E27FC236}">
                <a16:creationId xmlns:a16="http://schemas.microsoft.com/office/drawing/2014/main" id="{0B0A44DD-87B6-0903-7B3A-2D3E21E901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784"/>
          <a:stretch/>
        </p:blipFill>
        <p:spPr>
          <a:xfrm>
            <a:off x="3116660" y="2956533"/>
            <a:ext cx="5759034" cy="3355489"/>
          </a:xfrm>
          <a:prstGeom prst="rect">
            <a:avLst/>
          </a:prstGeom>
        </p:spPr>
      </p:pic>
      <p:sp>
        <p:nvSpPr>
          <p:cNvPr id="3" name="Content Placeholder 2">
            <a:extLst>
              <a:ext uri="{FF2B5EF4-FFF2-40B4-BE49-F238E27FC236}">
                <a16:creationId xmlns:a16="http://schemas.microsoft.com/office/drawing/2014/main" id="{7080E180-5743-908D-B15A-0A3BCEC2D3C5}"/>
              </a:ext>
            </a:extLst>
          </p:cNvPr>
          <p:cNvSpPr>
            <a:spLocks noGrp="1"/>
          </p:cNvSpPr>
          <p:nvPr>
            <p:ph idx="1"/>
          </p:nvPr>
        </p:nvSpPr>
        <p:spPr>
          <a:xfrm>
            <a:off x="3116660" y="1299841"/>
            <a:ext cx="5685219" cy="1576524"/>
          </a:xfrm>
        </p:spPr>
        <p:txBody>
          <a:bodyPr>
            <a:normAutofit lnSpcReduction="10000"/>
          </a:bodyPr>
          <a:lstStyle/>
          <a:p>
            <a:r>
              <a:rPr lang="en-GB" sz="2400" dirty="0">
                <a:solidFill>
                  <a:schemeClr val="tx2">
                    <a:lumMod val="75000"/>
                  </a:schemeClr>
                </a:solidFill>
              </a:rPr>
              <a:t>The impacts of climate change are clearly measurable </a:t>
            </a:r>
          </a:p>
          <a:p>
            <a:r>
              <a:rPr lang="en-GB" sz="2400" dirty="0">
                <a:solidFill>
                  <a:schemeClr val="tx2">
                    <a:lumMod val="75000"/>
                  </a:schemeClr>
                </a:solidFill>
              </a:rPr>
              <a:t>Ocean acidification puts ecosystems at further risk</a:t>
            </a:r>
          </a:p>
        </p:txBody>
      </p:sp>
      <p:sp>
        <p:nvSpPr>
          <p:cNvPr id="2" name="Title 1">
            <a:extLst>
              <a:ext uri="{FF2B5EF4-FFF2-40B4-BE49-F238E27FC236}">
                <a16:creationId xmlns:a16="http://schemas.microsoft.com/office/drawing/2014/main" id="{1FCEAB62-DCB0-4996-F75A-97EF9DE53C7C}"/>
              </a:ext>
            </a:extLst>
          </p:cNvPr>
          <p:cNvSpPr>
            <a:spLocks noGrp="1"/>
          </p:cNvSpPr>
          <p:nvPr>
            <p:ph type="title"/>
          </p:nvPr>
        </p:nvSpPr>
        <p:spPr>
          <a:xfrm>
            <a:off x="268306" y="3071673"/>
            <a:ext cx="2510405" cy="3240349"/>
          </a:xfrm>
        </p:spPr>
        <p:txBody>
          <a:bodyPr>
            <a:noAutofit/>
          </a:bodyPr>
          <a:lstStyle/>
          <a:p>
            <a:pPr algn="l"/>
            <a:r>
              <a:rPr lang="en-GB" sz="3600" dirty="0">
                <a:solidFill>
                  <a:schemeClr val="tx2">
                    <a:lumMod val="75000"/>
                  </a:schemeClr>
                </a:solidFill>
              </a:rPr>
              <a:t>Key findings: climate change </a:t>
            </a:r>
            <a:br>
              <a:rPr lang="en-GB" sz="3600" dirty="0">
                <a:solidFill>
                  <a:schemeClr val="tx2">
                    <a:lumMod val="75000"/>
                  </a:schemeClr>
                </a:solidFill>
              </a:rPr>
            </a:br>
            <a:r>
              <a:rPr lang="en-GB" sz="3600" dirty="0">
                <a:solidFill>
                  <a:schemeClr val="tx2">
                    <a:lumMod val="75000"/>
                  </a:schemeClr>
                </a:solidFill>
              </a:rPr>
              <a:t>and ocean acidification</a:t>
            </a:r>
          </a:p>
        </p:txBody>
      </p:sp>
    </p:spTree>
    <p:extLst>
      <p:ext uri="{BB962C8B-B14F-4D97-AF65-F5344CB8AC3E}">
        <p14:creationId xmlns:p14="http://schemas.microsoft.com/office/powerpoint/2010/main" val="1809587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7549-DA4B-1F92-BCC0-6A616811B3A1}"/>
              </a:ext>
            </a:extLst>
          </p:cNvPr>
          <p:cNvSpPr>
            <a:spLocks noGrp="1"/>
          </p:cNvSpPr>
          <p:nvPr>
            <p:ph type="title"/>
          </p:nvPr>
        </p:nvSpPr>
        <p:spPr>
          <a:xfrm>
            <a:off x="457200" y="1748901"/>
            <a:ext cx="8229600" cy="609230"/>
          </a:xfrm>
        </p:spPr>
        <p:txBody>
          <a:bodyPr>
            <a:normAutofit fontScale="90000"/>
          </a:bodyPr>
          <a:lstStyle/>
          <a:p>
            <a:pPr algn="l"/>
            <a:r>
              <a:rPr lang="en-GB" sz="3600" dirty="0">
                <a:solidFill>
                  <a:schemeClr val="tx2">
                    <a:lumMod val="75000"/>
                  </a:schemeClr>
                </a:solidFill>
              </a:rPr>
              <a:t>Science driving policy</a:t>
            </a:r>
          </a:p>
        </p:txBody>
      </p:sp>
      <p:pic>
        <p:nvPicPr>
          <p:cNvPr id="12" name="Picture 11" descr="A screen shot of a video game&#10;&#10;Description automatically generated">
            <a:extLst>
              <a:ext uri="{FF2B5EF4-FFF2-40B4-BE49-F238E27FC236}">
                <a16:creationId xmlns:a16="http://schemas.microsoft.com/office/drawing/2014/main" id="{48F97108-0E02-239B-83BF-BE74689DC9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34499"/>
            <a:ext cx="9144000" cy="5143098"/>
          </a:xfrm>
          <a:prstGeom prst="rect">
            <a:avLst/>
          </a:prstGeom>
        </p:spPr>
      </p:pic>
    </p:spTree>
    <p:extLst>
      <p:ext uri="{BB962C8B-B14F-4D97-AF65-F5344CB8AC3E}">
        <p14:creationId xmlns:p14="http://schemas.microsoft.com/office/powerpoint/2010/main" val="3701045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s xmlns="604eadc7-424c-4222-b8dd-272b1d459cf3" xsi:nil="true"/>
    <lcf76f155ced4ddcb4097134ff3c332f xmlns="604eadc7-424c-4222-b8dd-272b1d459cf3">
      <Terms xmlns="http://schemas.microsoft.com/office/infopath/2007/PartnerControls"/>
    </lcf76f155ced4ddcb4097134ff3c332f>
    <TaxCatchAll xmlns="1f898dab-be0d-4083-828d-22bbb232dac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6FA25F3806664D8DDDFDB412F0AEBD" ma:contentTypeVersion="15" ma:contentTypeDescription="Create a new document." ma:contentTypeScope="" ma:versionID="749ca009c01686cb1caf9a857111e845">
  <xsd:schema xmlns:xsd="http://www.w3.org/2001/XMLSchema" xmlns:xs="http://www.w3.org/2001/XMLSchema" xmlns:p="http://schemas.microsoft.com/office/2006/metadata/properties" xmlns:ns2="604eadc7-424c-4222-b8dd-272b1d459cf3" xmlns:ns3="1f898dab-be0d-4083-828d-22bbb232dacd" targetNamespace="http://schemas.microsoft.com/office/2006/metadata/properties" ma:root="true" ma:fieldsID="89e711648a8d479e4771f1d1855a1e5c" ns2:_="" ns3:_="">
    <xsd:import namespace="604eadc7-424c-4222-b8dd-272b1d459cf3"/>
    <xsd:import namespace="1f898dab-be0d-4083-828d-22bbb232dacd"/>
    <xsd:element name="properties">
      <xsd:complexType>
        <xsd:sequence>
          <xsd:element name="documentManagement">
            <xsd:complexType>
              <xsd:all>
                <xsd:element ref="ns2:MediaServiceMetadata" minOccurs="0"/>
                <xsd:element ref="ns2:MediaServiceFastMetadata" minOccurs="0"/>
                <xsd:element ref="ns2:Comments"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4eadc7-424c-4222-b8dd-272b1d459c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mments" ma:index="10" nillable="true" ma:displayName="Comments" ma:format="Dropdown" ma:internalName="Comments">
      <xsd:simpleType>
        <xsd:restriction base="dms:Text">
          <xsd:maxLength value="255"/>
        </xsd:restrictio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e8a4758-4e0f-4f38-bb4e-445dd1d145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898dab-be0d-4083-828d-22bbb232dac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aeab933-9bee-42e8-a084-4e57125c7249}" ma:internalName="TaxCatchAll" ma:showField="CatchAllData" ma:web="1f898dab-be0d-4083-828d-22bbb232da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37B29F-807F-48BB-8A34-DC00A00E0B3E}">
  <ds:schemaRefs>
    <ds:schemaRef ds:uri="http://purl.org/dc/elements/1.1/"/>
    <ds:schemaRef ds:uri="http://schemas.microsoft.com/office/2006/metadata/properties"/>
    <ds:schemaRef ds:uri="http://purl.org/dc/terms/"/>
    <ds:schemaRef ds:uri="1f898dab-be0d-4083-828d-22bbb232dacd"/>
    <ds:schemaRef ds:uri="http://schemas.microsoft.com/office/2006/documentManagement/types"/>
    <ds:schemaRef ds:uri="http://schemas.microsoft.com/office/infopath/2007/PartnerControls"/>
    <ds:schemaRef ds:uri="http://schemas.openxmlformats.org/package/2006/metadata/core-properties"/>
    <ds:schemaRef ds:uri="604eadc7-424c-4222-b8dd-272b1d459cf3"/>
    <ds:schemaRef ds:uri="http://www.w3.org/XML/1998/namespace"/>
    <ds:schemaRef ds:uri="http://purl.org/dc/dcmitype/"/>
  </ds:schemaRefs>
</ds:datastoreItem>
</file>

<file path=customXml/itemProps2.xml><?xml version="1.0" encoding="utf-8"?>
<ds:datastoreItem xmlns:ds="http://schemas.openxmlformats.org/officeDocument/2006/customXml" ds:itemID="{589FB4A9-549F-4730-8FDD-A01073BB5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4eadc7-424c-4222-b8dd-272b1d459cf3"/>
    <ds:schemaRef ds:uri="1f898dab-be0d-4083-828d-22bbb232d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EB1DAE-6565-41A7-9B4B-6CD1BD674E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249</TotalTime>
  <Words>266</Words>
  <Application>Microsoft Office PowerPoint</Application>
  <PresentationFormat>On-screen Show (4:3)</PresentationFormat>
  <Paragraphs>43</Paragraphs>
  <Slides>11</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OSPAR’s Quality Status Report 2023 </vt:lpstr>
      <vt:lpstr>PowerPoint Presentation</vt:lpstr>
      <vt:lpstr>PowerPoint Presentation</vt:lpstr>
      <vt:lpstr>Key findings: human activities</vt:lpstr>
      <vt:lpstr>Key findings: human activities</vt:lpstr>
      <vt:lpstr>Key findings: human activities</vt:lpstr>
      <vt:lpstr>Key findings: The status of biodiversity in the North-East Atlantic</vt:lpstr>
      <vt:lpstr>Key findings: climate change  and ocean acidification</vt:lpstr>
      <vt:lpstr>Science driving policy</vt:lpstr>
      <vt:lpstr>What happens next?</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Subtitle</dc:title>
  <dc:creator>OSPAR</dc:creator>
  <cp:lastModifiedBy>Lucy Ritchie</cp:lastModifiedBy>
  <cp:revision>301</cp:revision>
  <dcterms:created xsi:type="dcterms:W3CDTF">2015-08-18T08:59:12Z</dcterms:created>
  <dcterms:modified xsi:type="dcterms:W3CDTF">2023-11-01T12:34:35Z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0x010100116FA25F3806664D8DDDFDB412F0AEBD</vt:lpwstr>
  </property>
  <property fmtid="{D5CDD505-2E9C-101B-9397-08002B2CF9AE}" pid="3" name="MediaServiceImageTags">
    <vt:lpwstr/>
  </property>
</Properties>
</file>