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DFB25-F93C-4D4B-8902-475D646EF904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00A4B-4DCE-4650-BCF3-D8B142D454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26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00A4B-4DCE-4650-BCF3-D8B142D454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358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7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7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9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30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04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89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49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44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80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40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35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C5069-15D7-4B97-9C90-BFD41841854F}" type="datetimeFigureOut">
              <a:rPr lang="en-GB" smtClean="0"/>
              <a:t>22/11/2022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0051-1A96-4E94-B224-BBD2F371A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64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C12856-B839-5A21-4410-F0C96BBC6F9A}"/>
              </a:ext>
            </a:extLst>
          </p:cNvPr>
          <p:cNvCxnSpPr>
            <a:cxnSpLocks/>
          </p:cNvCxnSpPr>
          <p:nvPr/>
        </p:nvCxnSpPr>
        <p:spPr>
          <a:xfrm flipV="1">
            <a:off x="4767441" y="880152"/>
            <a:ext cx="6179" cy="5766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D3E797B-AEF3-A447-AF55-77C4A437184A}"/>
              </a:ext>
            </a:extLst>
          </p:cNvPr>
          <p:cNvCxnSpPr>
            <a:cxnSpLocks/>
          </p:cNvCxnSpPr>
          <p:nvPr/>
        </p:nvCxnSpPr>
        <p:spPr>
          <a:xfrm flipH="1" flipV="1">
            <a:off x="4485166" y="994778"/>
            <a:ext cx="1" cy="6046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cxnSpLocks/>
          </p:cNvCxnSpPr>
          <p:nvPr/>
        </p:nvCxnSpPr>
        <p:spPr>
          <a:xfrm flipV="1">
            <a:off x="4197352" y="1084258"/>
            <a:ext cx="5536" cy="685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cxnSpLocks/>
          </p:cNvCxnSpPr>
          <p:nvPr/>
        </p:nvCxnSpPr>
        <p:spPr>
          <a:xfrm flipV="1">
            <a:off x="3920611" y="990401"/>
            <a:ext cx="0" cy="9798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cxnSpLocks/>
          </p:cNvCxnSpPr>
          <p:nvPr/>
        </p:nvCxnSpPr>
        <p:spPr>
          <a:xfrm flipV="1">
            <a:off x="3638334" y="1184682"/>
            <a:ext cx="0" cy="10201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2DFED26-D1D3-D37B-D245-C4ABD36282AD}"/>
              </a:ext>
            </a:extLst>
          </p:cNvPr>
          <p:cNvCxnSpPr>
            <a:cxnSpLocks/>
          </p:cNvCxnSpPr>
          <p:nvPr/>
        </p:nvCxnSpPr>
        <p:spPr>
          <a:xfrm>
            <a:off x="3116446" y="1084267"/>
            <a:ext cx="23583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AD47C96-0D14-4B6F-B9A1-7FF8F0B57CDE}"/>
              </a:ext>
            </a:extLst>
          </p:cNvPr>
          <p:cNvCxnSpPr/>
          <p:nvPr/>
        </p:nvCxnSpPr>
        <p:spPr>
          <a:xfrm>
            <a:off x="2555776" y="805065"/>
            <a:ext cx="7920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Rectangle 1038"/>
          <p:cNvSpPr/>
          <p:nvPr/>
        </p:nvSpPr>
        <p:spPr>
          <a:xfrm>
            <a:off x="6911582" y="-225"/>
            <a:ext cx="2232417" cy="18905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Connector 56"/>
          <p:cNvCxnSpPr>
            <a:endCxn id="21" idx="2"/>
          </p:cNvCxnSpPr>
          <p:nvPr/>
        </p:nvCxnSpPr>
        <p:spPr>
          <a:xfrm flipV="1">
            <a:off x="2551340" y="529742"/>
            <a:ext cx="1" cy="27607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8779868" y="2789981"/>
            <a:ext cx="0" cy="10801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2987824" y="3294038"/>
            <a:ext cx="0" cy="10891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734122" y="3303091"/>
            <a:ext cx="0" cy="10801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6518416" y="3302895"/>
            <a:ext cx="0" cy="10803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8298726" y="3303091"/>
            <a:ext cx="0" cy="10801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1187624" y="3302896"/>
            <a:ext cx="0" cy="1080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776234" y="2675771"/>
            <a:ext cx="7920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759252" y="1880642"/>
            <a:ext cx="7920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8460432" y="529742"/>
            <a:ext cx="0" cy="6996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532584" y="1331213"/>
            <a:ext cx="792088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  <a:endCxn id="34" idx="1"/>
          </p:cNvCxnSpPr>
          <p:nvPr/>
        </p:nvCxnSpPr>
        <p:spPr>
          <a:xfrm>
            <a:off x="4733975" y="315810"/>
            <a:ext cx="23583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39552" y="241710"/>
            <a:ext cx="1980728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668048" y="4394726"/>
            <a:ext cx="1775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ICG-COBAM</a:t>
            </a:r>
          </a:p>
          <a:p>
            <a:r>
              <a:rPr lang="en-GB" sz="700" dirty="0"/>
              <a:t>Intersessional Correspondence Group on the Coordination of Biodiversity Assessment and Monitoring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76420" y="4979501"/>
            <a:ext cx="17668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ICG-MPA</a:t>
            </a:r>
          </a:p>
          <a:p>
            <a:r>
              <a:rPr lang="en-GB" sz="700" dirty="0"/>
              <a:t>Intersessional Correspondence Group on Marine Protected Areas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43266" y="4383210"/>
            <a:ext cx="16701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ICG-ML</a:t>
            </a:r>
          </a:p>
          <a:p>
            <a:r>
              <a:rPr lang="en-GB" sz="700" dirty="0"/>
              <a:t>Intersessional Correspondence Group on Marine Litter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266" y="4773030"/>
            <a:ext cx="16701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ICG-ORED </a:t>
            </a:r>
          </a:p>
          <a:p>
            <a:r>
              <a:rPr lang="en-GB" sz="700" dirty="0"/>
              <a:t>Intersessional Correspondence Group on Offshore Renewables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43266" y="5184012"/>
            <a:ext cx="16701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ICG-NOISE</a:t>
            </a:r>
          </a:p>
          <a:p>
            <a:r>
              <a:rPr lang="en-GB" sz="700" dirty="0"/>
              <a:t>Intersessional Correspondence Group on Underwater Noise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79512" y="97694"/>
            <a:ext cx="4743657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OSPAR Commission</a:t>
            </a:r>
          </a:p>
        </p:txBody>
      </p:sp>
      <p:sp>
        <p:nvSpPr>
          <p:cNvPr id="33" name="Oval 32"/>
          <p:cNvSpPr/>
          <p:nvPr/>
        </p:nvSpPr>
        <p:spPr>
          <a:xfrm>
            <a:off x="5242095" y="831183"/>
            <a:ext cx="1584176" cy="779797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NSN</a:t>
            </a:r>
          </a:p>
          <a:p>
            <a:pPr algn="ctr"/>
            <a:r>
              <a:rPr lang="en-GB" sz="900" dirty="0"/>
              <a:t>North Sea Network of Investigators and prosecutors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092281" y="99786"/>
            <a:ext cx="1944215" cy="43204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Bonn Agreement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344308" y="1169103"/>
            <a:ext cx="1692188" cy="58477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OTSOPA</a:t>
            </a:r>
          </a:p>
          <a:p>
            <a:pPr algn="ctr"/>
            <a:r>
              <a:rPr lang="en-GB" sz="700" dirty="0"/>
              <a:t>Working Group on Operational, Technical and Scientific Questions concerning Counter Pollution Activities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164289" y="618300"/>
            <a:ext cx="1800199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Agreement for cooperation in dealing with pollution of the North Sea by oil and other harmful substances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1776234" y="1052973"/>
            <a:ext cx="7920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BCE7CF5D-5B83-E83E-9E43-D8E3E94CF6A5}"/>
              </a:ext>
            </a:extLst>
          </p:cNvPr>
          <p:cNvGrpSpPr/>
          <p:nvPr/>
        </p:nvGrpSpPr>
        <p:grpSpPr>
          <a:xfrm>
            <a:off x="184860" y="818892"/>
            <a:ext cx="2160240" cy="2142819"/>
            <a:chOff x="2699792" y="749950"/>
            <a:chExt cx="2160240" cy="2142819"/>
          </a:xfrm>
        </p:grpSpPr>
        <p:sp>
          <p:nvSpPr>
            <p:cNvPr id="67" name="Rounded Rectangle 66"/>
            <p:cNvSpPr/>
            <p:nvPr/>
          </p:nvSpPr>
          <p:spPr>
            <a:xfrm>
              <a:off x="2699792" y="749950"/>
              <a:ext cx="2160240" cy="57188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err="1"/>
                <a:t>HoD</a:t>
              </a:r>
              <a:endParaRPr lang="en-GB" sz="1600" dirty="0"/>
            </a:p>
            <a:p>
              <a:pPr algn="ctr"/>
              <a:r>
                <a:rPr lang="en-GB" sz="1050" dirty="0"/>
                <a:t>Heads of Delegation</a:t>
              </a: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2699792" y="1542038"/>
              <a:ext cx="2160240" cy="57188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JL</a:t>
              </a:r>
            </a:p>
            <a:p>
              <a:pPr algn="ctr"/>
              <a:r>
                <a:rPr lang="en-GB" sz="1050" dirty="0"/>
                <a:t>Group of Jurists and Linguists</a:t>
              </a: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2699792" y="2320889"/>
              <a:ext cx="2160240" cy="57188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CVC</a:t>
              </a:r>
            </a:p>
            <a:p>
              <a:pPr algn="ctr"/>
              <a:r>
                <a:rPr lang="en-GB" sz="1050" dirty="0"/>
                <a:t>Committee of Chairmen and Vice-Chairmen </a:t>
              </a:r>
            </a:p>
          </p:txBody>
        </p:sp>
      </p:grpSp>
      <p:cxnSp>
        <p:nvCxnSpPr>
          <p:cNvPr id="73" name="Straight Connector 72"/>
          <p:cNvCxnSpPr/>
          <p:nvPr/>
        </p:nvCxnSpPr>
        <p:spPr>
          <a:xfrm>
            <a:off x="1187624" y="3303091"/>
            <a:ext cx="71198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431540" y="3428999"/>
            <a:ext cx="1476164" cy="8542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/>
              <a:t>HASEC</a:t>
            </a:r>
          </a:p>
          <a:p>
            <a:pPr algn="ctr"/>
            <a:r>
              <a:rPr lang="en-GB" sz="1050" dirty="0"/>
              <a:t>Hazardous Substances and Eutrophication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2219194" y="3428999"/>
            <a:ext cx="1476164" cy="8542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/>
              <a:t>OIC</a:t>
            </a:r>
          </a:p>
          <a:p>
            <a:pPr algn="ctr"/>
            <a:r>
              <a:rPr lang="en-GB" sz="1050" dirty="0"/>
              <a:t>Offshore Industry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006848" y="3428999"/>
            <a:ext cx="1476164" cy="8542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/>
              <a:t>RSC</a:t>
            </a:r>
          </a:p>
          <a:p>
            <a:pPr algn="ctr"/>
            <a:r>
              <a:rPr lang="en-GB" sz="1050" dirty="0"/>
              <a:t>Radioactive Substances 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5794502" y="3428999"/>
            <a:ext cx="1476164" cy="8542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/>
              <a:t>BDC</a:t>
            </a:r>
          </a:p>
          <a:p>
            <a:pPr algn="ctr"/>
            <a:r>
              <a:rPr lang="en-GB" sz="1050" dirty="0"/>
              <a:t>Biodiversity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569385" y="3428999"/>
            <a:ext cx="1476164" cy="8542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dirty="0"/>
              <a:t>EIHA</a:t>
            </a:r>
          </a:p>
          <a:p>
            <a:pPr algn="ctr"/>
            <a:r>
              <a:rPr lang="en-GB" sz="1050" dirty="0"/>
              <a:t>Environmental Impacts of Human Activities</a:t>
            </a:r>
          </a:p>
        </p:txBody>
      </p:sp>
      <p:sp>
        <p:nvSpPr>
          <p:cNvPr id="83" name="TextBox 82"/>
          <p:cNvSpPr txBox="1"/>
          <p:nvPr/>
        </p:nvSpPr>
        <p:spPr>
          <a:xfrm rot="16200000">
            <a:off x="-251249" y="3704359"/>
            <a:ext cx="920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Committees</a:t>
            </a:r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179512" y="4379695"/>
            <a:ext cx="8784976" cy="35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 rot="16200000">
            <a:off x="-928948" y="5446085"/>
            <a:ext cx="22795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/>
              <a:t>Current Working Groups and ICGs  </a:t>
            </a:r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2096569" y="4394074"/>
            <a:ext cx="0" cy="246392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cxnSpLocks/>
          </p:cNvCxnSpPr>
          <p:nvPr/>
        </p:nvCxnSpPr>
        <p:spPr>
          <a:xfrm flipV="1">
            <a:off x="3839770" y="4379696"/>
            <a:ext cx="12150" cy="175860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cxnSpLocks/>
          </p:cNvCxnSpPr>
          <p:nvPr/>
        </p:nvCxnSpPr>
        <p:spPr>
          <a:xfrm flipV="1">
            <a:off x="5651594" y="4394074"/>
            <a:ext cx="526" cy="248779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cxnSpLocks/>
          </p:cNvCxnSpPr>
          <p:nvPr/>
        </p:nvCxnSpPr>
        <p:spPr>
          <a:xfrm flipV="1">
            <a:off x="7443265" y="4383210"/>
            <a:ext cx="2" cy="185649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5789631" y="6300547"/>
            <a:ext cx="32510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ICG-POSH (BDC and EIHA)</a:t>
            </a:r>
          </a:p>
          <a:p>
            <a:pPr algn="ctr"/>
            <a:r>
              <a:rPr lang="en-GB" sz="700" dirty="0"/>
              <a:t>Intersessional Correspondence Group on the implementation follow up of measures for the protection and conservation of species and habitats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269649" y="2204864"/>
            <a:ext cx="1766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/>
              <a:t>JTG-Ballast and Biofouling</a:t>
            </a:r>
          </a:p>
          <a:p>
            <a:pPr algn="r"/>
            <a:r>
              <a:rPr lang="en-GB" sz="700" dirty="0"/>
              <a:t>Joint </a:t>
            </a:r>
            <a:r>
              <a:rPr lang="en-GB" sz="700" dirty="0" err="1"/>
              <a:t>Helcom</a:t>
            </a:r>
            <a:r>
              <a:rPr lang="en-GB" sz="700" dirty="0"/>
              <a:t> / OSPAR Task Group on Ballast Water Management Convention Exemptions and Biofouling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863662" y="4365104"/>
            <a:ext cx="18002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ICG-RAM</a:t>
            </a:r>
          </a:p>
          <a:p>
            <a:r>
              <a:rPr lang="en-GB" sz="700" dirty="0"/>
              <a:t>Intersessional Correspondence Group to consider the assessment methodologies required to evaluate progress against NEAES 2030.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109114" y="4365104"/>
            <a:ext cx="174280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ICG-RBA</a:t>
            </a:r>
          </a:p>
          <a:p>
            <a:r>
              <a:rPr lang="en-GB" sz="700" dirty="0"/>
              <a:t>Intersessional Correspondence Group Risk Based Approach to the management of produced water discharges from offshore installations [reconvenes 2023]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74B5ECA-E009-4047-88C1-D8930D4C4A2A}"/>
              </a:ext>
            </a:extLst>
          </p:cNvPr>
          <p:cNvSpPr txBox="1"/>
          <p:nvPr/>
        </p:nvSpPr>
        <p:spPr>
          <a:xfrm>
            <a:off x="2096965" y="5013176"/>
            <a:ext cx="174280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ICG-REACH</a:t>
            </a:r>
          </a:p>
          <a:p>
            <a:r>
              <a:rPr lang="en-GB" sz="700" dirty="0"/>
              <a:t>Intersessional Correspondence Group on REACH harmonisation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8703C71-B63E-44AA-8064-DEDE99B2D14B}"/>
              </a:ext>
            </a:extLst>
          </p:cNvPr>
          <p:cNvSpPr txBox="1"/>
          <p:nvPr/>
        </p:nvSpPr>
        <p:spPr>
          <a:xfrm>
            <a:off x="2336056" y="6300547"/>
            <a:ext cx="3024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ICG-RSC-OIC</a:t>
            </a:r>
          </a:p>
          <a:p>
            <a:pPr algn="ctr"/>
            <a:r>
              <a:rPr lang="en-GB" sz="700" dirty="0"/>
              <a:t>Intersessional Correspondence Group on cooperation between RSC and OIC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2705140" y="715656"/>
            <a:ext cx="2160240" cy="5718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/>
              <a:t>CoG</a:t>
            </a:r>
            <a:r>
              <a:rPr lang="en-GB" sz="1600" dirty="0"/>
              <a:t> </a:t>
            </a:r>
          </a:p>
          <a:p>
            <a:pPr algn="ctr"/>
            <a:r>
              <a:rPr lang="en-GB" sz="1050" dirty="0"/>
              <a:t>Coordination Group 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F74DB46-FD65-4AD8-83A3-F93BD2135952}"/>
              </a:ext>
            </a:extLst>
          </p:cNvPr>
          <p:cNvSpPr txBox="1"/>
          <p:nvPr/>
        </p:nvSpPr>
        <p:spPr>
          <a:xfrm>
            <a:off x="408082" y="4383210"/>
            <a:ext cx="1787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WG MIME</a:t>
            </a:r>
          </a:p>
          <a:p>
            <a:r>
              <a:rPr lang="en-GB" sz="700" dirty="0"/>
              <a:t>Working Group on Monitoring and on Trends and Effects of Substances in the Marine Environment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6C36410-61DB-48EF-AB31-71C667140B31}"/>
              </a:ext>
            </a:extLst>
          </p:cNvPr>
          <p:cNvSpPr txBox="1"/>
          <p:nvPr/>
        </p:nvSpPr>
        <p:spPr>
          <a:xfrm>
            <a:off x="408082" y="4869160"/>
            <a:ext cx="17876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WG INPUT</a:t>
            </a:r>
          </a:p>
          <a:p>
            <a:r>
              <a:rPr lang="en-GB" sz="700" dirty="0"/>
              <a:t>Working Group on Inputs to the Marine Environment 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4EA3B23-5319-4972-9B37-708B8FD6E9E4}"/>
              </a:ext>
            </a:extLst>
          </p:cNvPr>
          <p:cNvSpPr txBox="1"/>
          <p:nvPr/>
        </p:nvSpPr>
        <p:spPr>
          <a:xfrm>
            <a:off x="408082" y="5256202"/>
            <a:ext cx="17876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ICG-EUT</a:t>
            </a:r>
          </a:p>
          <a:p>
            <a:r>
              <a:rPr lang="en-GB" sz="700" dirty="0"/>
              <a:t>Intersessional Correspondence Group on Eutrophication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C07B67A-AED1-4A98-B996-06892F0BA650}"/>
              </a:ext>
            </a:extLst>
          </p:cNvPr>
          <p:cNvSpPr txBox="1"/>
          <p:nvPr/>
        </p:nvSpPr>
        <p:spPr>
          <a:xfrm>
            <a:off x="384624" y="5661248"/>
            <a:ext cx="17876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ICG-EMO</a:t>
            </a:r>
          </a:p>
          <a:p>
            <a:r>
              <a:rPr lang="en-GB" sz="700" dirty="0"/>
              <a:t>Intersessional Correspondence Group on Eutrophication Modelling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E25A525-1B0D-4F14-A030-8C0417FB55B1}"/>
              </a:ext>
            </a:extLst>
          </p:cNvPr>
          <p:cNvSpPr txBox="1"/>
          <p:nvPr/>
        </p:nvSpPr>
        <p:spPr>
          <a:xfrm>
            <a:off x="384624" y="6408330"/>
            <a:ext cx="17876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ICG-MARE</a:t>
            </a:r>
          </a:p>
          <a:p>
            <a:r>
              <a:rPr lang="en-GB" sz="700" dirty="0"/>
              <a:t>Intersessional Correspondence Group on Measures and Recommendations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7F9CA5A-9BE1-4E21-8420-84042A01BC45}"/>
              </a:ext>
            </a:extLst>
          </p:cNvPr>
          <p:cNvSpPr txBox="1"/>
          <p:nvPr/>
        </p:nvSpPr>
        <p:spPr>
          <a:xfrm>
            <a:off x="372078" y="6021288"/>
            <a:ext cx="17876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ICG-EQS</a:t>
            </a:r>
          </a:p>
          <a:p>
            <a:r>
              <a:rPr lang="en-GB" sz="700" dirty="0"/>
              <a:t>Intersessional Correspondence Group on Environmental Quality Standards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3E5EB3-A793-6BF9-B71D-F84388AF80F5}"/>
              </a:ext>
            </a:extLst>
          </p:cNvPr>
          <p:cNvSpPr txBox="1"/>
          <p:nvPr/>
        </p:nvSpPr>
        <p:spPr>
          <a:xfrm>
            <a:off x="3821061" y="5077435"/>
            <a:ext cx="174280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EAP RSC</a:t>
            </a:r>
          </a:p>
          <a:p>
            <a:r>
              <a:rPr lang="en-GB" sz="700" dirty="0"/>
              <a:t>Expert Assessment Panel for the post-reporting data management of data reported to OSPAR on environmental concentrations, and for nuclear and non-nuclear discharges.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6B8102-E79E-6EC5-A344-AF14A154FAD1}"/>
              </a:ext>
            </a:extLst>
          </p:cNvPr>
          <p:cNvSpPr txBox="1"/>
          <p:nvPr/>
        </p:nvSpPr>
        <p:spPr>
          <a:xfrm>
            <a:off x="2108481" y="5509101"/>
            <a:ext cx="174280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EAP OIC</a:t>
            </a:r>
          </a:p>
          <a:p>
            <a:r>
              <a:rPr lang="en-GB" sz="700" dirty="0"/>
              <a:t>Expert Assessment Panel for the post-reporting data management of data reported to OSPAR on OIC matters, and on reporting issues.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0EB37E-5C51-ABD2-3BC5-0E65E9533EFB}"/>
              </a:ext>
            </a:extLst>
          </p:cNvPr>
          <p:cNvSpPr txBox="1"/>
          <p:nvPr/>
        </p:nvSpPr>
        <p:spPr>
          <a:xfrm>
            <a:off x="7406944" y="5608050"/>
            <a:ext cx="174280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EAP Dredged Materials</a:t>
            </a:r>
          </a:p>
          <a:p>
            <a:r>
              <a:rPr lang="en-GB" sz="700" dirty="0"/>
              <a:t>Expert Assessment Panel for the post-reporting data management of data on the dumping and placement of wastes and other matters.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89585" y="1772579"/>
            <a:ext cx="90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ICG-MSFD</a:t>
            </a:r>
          </a:p>
          <a:p>
            <a:endParaRPr lang="en-GB" sz="700" dirty="0"/>
          </a:p>
        </p:txBody>
      </p:sp>
      <p:sp>
        <p:nvSpPr>
          <p:cNvPr id="6" name="TextBox 5"/>
          <p:cNvSpPr txBox="1"/>
          <p:nvPr/>
        </p:nvSpPr>
        <p:spPr>
          <a:xfrm>
            <a:off x="3821061" y="1970258"/>
            <a:ext cx="10179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ICG-QSR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1873" y="2204864"/>
            <a:ext cx="2079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ICG-ESA</a:t>
            </a:r>
          </a:p>
          <a:p>
            <a:endParaRPr lang="en-GB" sz="7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0FD9E09-BD15-4E2F-9022-C07A9880F108}"/>
              </a:ext>
            </a:extLst>
          </p:cNvPr>
          <p:cNvCxnSpPr>
            <a:cxnSpLocks/>
          </p:cNvCxnSpPr>
          <p:nvPr/>
        </p:nvCxnSpPr>
        <p:spPr>
          <a:xfrm flipV="1">
            <a:off x="3356057" y="1301530"/>
            <a:ext cx="0" cy="11093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5A79594A-702D-42B7-9DD1-5E6E77C1F2C6}"/>
              </a:ext>
            </a:extLst>
          </p:cNvPr>
          <p:cNvSpPr txBox="1"/>
          <p:nvPr/>
        </p:nvSpPr>
        <p:spPr>
          <a:xfrm>
            <a:off x="3247541" y="2410929"/>
            <a:ext cx="2079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</a:t>
            </a:r>
            <a:r>
              <a:rPr lang="en-GB" sz="1100" dirty="0" err="1"/>
              <a:t>EcoC</a:t>
            </a:r>
            <a:endParaRPr lang="en-GB" sz="1100" dirty="0"/>
          </a:p>
          <a:p>
            <a:endParaRPr lang="en-GB" sz="700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38849FC-BC14-4850-A4B5-7FF679C6D319}"/>
              </a:ext>
            </a:extLst>
          </p:cNvPr>
          <p:cNvCxnSpPr>
            <a:cxnSpLocks/>
          </p:cNvCxnSpPr>
          <p:nvPr/>
        </p:nvCxnSpPr>
        <p:spPr>
          <a:xfrm flipH="1" flipV="1">
            <a:off x="3061247" y="1286340"/>
            <a:ext cx="6267" cy="13079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004A2C1-B485-478A-8A3B-5B757300639D}"/>
              </a:ext>
            </a:extLst>
          </p:cNvPr>
          <p:cNvSpPr txBox="1"/>
          <p:nvPr/>
        </p:nvSpPr>
        <p:spPr>
          <a:xfrm>
            <a:off x="2938665" y="2634606"/>
            <a:ext cx="2079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ICG-DATA</a:t>
            </a:r>
          </a:p>
          <a:p>
            <a:endParaRPr lang="en-GB" sz="700" dirty="0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E90FDF7-7556-4171-B02C-CB4546FFF2DD}"/>
              </a:ext>
            </a:extLst>
          </p:cNvPr>
          <p:cNvCxnSpPr>
            <a:cxnSpLocks/>
          </p:cNvCxnSpPr>
          <p:nvPr/>
        </p:nvCxnSpPr>
        <p:spPr>
          <a:xfrm flipV="1">
            <a:off x="2778970" y="1296438"/>
            <a:ext cx="0" cy="1588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96765DF4-B87E-41FB-9CD3-A017B682165D}"/>
              </a:ext>
            </a:extLst>
          </p:cNvPr>
          <p:cNvSpPr txBox="1"/>
          <p:nvPr/>
        </p:nvSpPr>
        <p:spPr>
          <a:xfrm>
            <a:off x="2665543" y="2857010"/>
            <a:ext cx="2079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ICG-OA</a:t>
            </a:r>
          </a:p>
          <a:p>
            <a:endParaRPr lang="en-GB" sz="7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28AC5F-18F2-D2A4-E182-3482DBD035C5}"/>
              </a:ext>
            </a:extLst>
          </p:cNvPr>
          <p:cNvSpPr txBox="1"/>
          <p:nvPr/>
        </p:nvSpPr>
        <p:spPr>
          <a:xfrm>
            <a:off x="4361496" y="1578140"/>
            <a:ext cx="10179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AOWG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DF2258C-195B-D0A2-A64F-E75017982B6D}"/>
              </a:ext>
            </a:extLst>
          </p:cNvPr>
          <p:cNvSpPr txBox="1"/>
          <p:nvPr/>
        </p:nvSpPr>
        <p:spPr>
          <a:xfrm>
            <a:off x="4655607" y="1426645"/>
            <a:ext cx="10179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CCEG</a:t>
            </a:r>
          </a:p>
        </p:txBody>
      </p:sp>
    </p:spTree>
    <p:extLst>
      <p:ext uri="{BB962C8B-B14F-4D97-AF65-F5344CB8AC3E}">
        <p14:creationId xmlns:p14="http://schemas.microsoft.com/office/powerpoint/2010/main" val="4206354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364</Words>
  <Application>Microsoft Office PowerPoint</Application>
  <PresentationFormat>On-screen Show (4:3)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Godwin</dc:creator>
  <cp:lastModifiedBy>Lucy Ritchie</cp:lastModifiedBy>
  <cp:revision>28</cp:revision>
  <cp:lastPrinted>2022-01-25T16:16:35Z</cp:lastPrinted>
  <dcterms:created xsi:type="dcterms:W3CDTF">2017-09-11T14:05:14Z</dcterms:created>
  <dcterms:modified xsi:type="dcterms:W3CDTF">2022-11-22T14:50:13Z</dcterms:modified>
</cp:coreProperties>
</file>