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Lz+VHWN23GLgmjN1Qv0LE/Qnb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ap.ospar.org/en/ospar-assessments/committee-assessments/eiha-thematic-assessments/marine-litter/beach-litter-monitor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oap.ospar.org/en/ospar-assessments/committee-assessments/eiha-thematic-assessments/marine-litter/plastic-particles-in-fulmar-stomachs-north-se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par.org/documents?v=3442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spar.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par.org/documents?v=3442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par.org/documents?v=3442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28a2c4d39_2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d28a2c4d39_2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d28a2c4d39_2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slide shows the key action areas within the Regional Action Plan</a:t>
            </a:r>
            <a:endParaRP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28a2c4d3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d28a2c4d3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sz="1500"/>
              <a:t>As of June 2021, 31 of the collective actions are complete or will be completed by the end of the RAP period. </a:t>
            </a:r>
            <a:endParaRPr sz="1500"/>
          </a:p>
          <a:p>
            <a:pPr marL="0" lvl="0" indent="0" algn="l" rtl="0">
              <a:lnSpc>
                <a:spcPct val="115000"/>
              </a:lnSpc>
              <a:spcBef>
                <a:spcPts val="1200"/>
              </a:spcBef>
              <a:spcAft>
                <a:spcPts val="0"/>
              </a:spcAft>
              <a:buNone/>
            </a:pPr>
            <a:endParaRPr sz="1500"/>
          </a:p>
          <a:p>
            <a:pPr marL="0" lvl="0" indent="0" algn="l" rtl="0">
              <a:lnSpc>
                <a:spcPct val="115000"/>
              </a:lnSpc>
              <a:spcBef>
                <a:spcPts val="1200"/>
              </a:spcBef>
              <a:spcAft>
                <a:spcPts val="1200"/>
              </a:spcAft>
              <a:buNone/>
            </a:pPr>
            <a:r>
              <a:rPr lang="en-GB" sz="1500"/>
              <a:t>Action 49 relates to addressing expanded polystyrene and has been addressed through an Interreg project “OceanWise”, which has been delayed due to the COVID-19 pandemic and is now due to complete by December 2021. This action has been integrated as part of the NEAES implementation plan. </a:t>
            </a:r>
            <a:endParaRPr sz="1500"/>
          </a:p>
        </p:txBody>
      </p:sp>
      <p:sp>
        <p:nvSpPr>
          <p:cNvPr id="216" name="Google Shape;216;gd28a2c4d39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28d5e5d34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d28d5e5d34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a:latin typeface="Arial"/>
                <a:ea typeface="Arial"/>
                <a:cs typeface="Arial"/>
                <a:sym typeface="Arial"/>
              </a:rPr>
              <a:t>It is now 7 years since the RAP was adopted - Is Marine Litter still a problem in the North-East Atlantic? </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400">
                <a:latin typeface="Arial"/>
                <a:ea typeface="Arial"/>
                <a:cs typeface="Arial"/>
                <a:sym typeface="Arial"/>
              </a:rPr>
              <a:t>Levels of marine litter remain a problem and OSPAR's objective for marine litter has not yet been met. Latest </a:t>
            </a:r>
            <a:r>
              <a:rPr lang="en-GB" sz="1400" u="sng">
                <a:solidFill>
                  <a:schemeClr val="folHlink"/>
                </a:solidFill>
                <a:latin typeface="Arial"/>
                <a:ea typeface="Arial"/>
                <a:cs typeface="Arial"/>
                <a:sym typeface="Arial"/>
                <a:hlinkClick r:id="rId3">
                  <a:extLst>
                    <a:ext uri="{A12FA001-AC4F-418D-AE19-62706E023703}">
                      <ahyp:hlinkClr xmlns:ahyp="http://schemas.microsoft.com/office/drawing/2018/hyperlinkcolor" val="tx"/>
                    </a:ext>
                  </a:extLst>
                </a:hlinkClick>
              </a:rPr>
              <a:t>beach litter indicator assessments (2019)</a:t>
            </a:r>
            <a:r>
              <a:rPr lang="en-GB" sz="1400">
                <a:latin typeface="Arial"/>
                <a:ea typeface="Arial"/>
                <a:cs typeface="Arial"/>
                <a:sym typeface="Arial"/>
              </a:rPr>
              <a:t> show some signs of reductions; however, there are sub-regional differences. </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400">
                <a:latin typeface="Arial"/>
                <a:ea typeface="Arial"/>
                <a:cs typeface="Arial"/>
                <a:sym typeface="Arial"/>
              </a:rPr>
              <a:t>Overall the latest assessment of </a:t>
            </a:r>
            <a:r>
              <a:rPr lang="en-GB" sz="1400" u="sng">
                <a:solidFill>
                  <a:schemeClr val="folHlink"/>
                </a:solidFill>
                <a:latin typeface="Arial"/>
                <a:ea typeface="Arial"/>
                <a:cs typeface="Arial"/>
                <a:sym typeface="Arial"/>
                <a:hlinkClick r:id="rId4">
                  <a:extLst>
                    <a:ext uri="{A12FA001-AC4F-418D-AE19-62706E023703}">
                      <ahyp:hlinkClr xmlns:ahyp="http://schemas.microsoft.com/office/drawing/2018/hyperlinkcolor" val="tx"/>
                    </a:ext>
                  </a:extLst>
                </a:hlinkClick>
              </a:rPr>
              <a:t>ingestion of plastic by Fulmars</a:t>
            </a:r>
            <a:r>
              <a:rPr lang="en-GB" sz="1400">
                <a:latin typeface="Arial"/>
                <a:ea typeface="Arial"/>
                <a:cs typeface="Arial"/>
                <a:sym typeface="Arial"/>
              </a:rPr>
              <a:t> for the whole of the North Sea indicates a statistically significant decreasing trend; sub-regional or national analyses tend to support this, but often lack sufficient bird numbers to be statistically significant.”</a:t>
            </a:r>
            <a:endParaRPr sz="1500"/>
          </a:p>
        </p:txBody>
      </p:sp>
      <p:sp>
        <p:nvSpPr>
          <p:cNvPr id="226" name="Google Shape;226;gd28d5e5d34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28a2c4d3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d28a2c4d3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OSPAR has conducted a detailed evaluation of effectiveness the RAP ML programme, to be published later in 2021. This will also inform the preparation of a second phase of the Regional Action Plan that is in development.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lnSpc>
                <a:spcPct val="115000"/>
              </a:lnSpc>
              <a:spcBef>
                <a:spcPts val="1200"/>
              </a:spcBef>
              <a:spcAft>
                <a:spcPts val="0"/>
              </a:spcAft>
              <a:buSzPts val="1100"/>
              <a:buChar char="●"/>
            </a:pPr>
            <a:endParaRPr sz="1100">
              <a:solidFill>
                <a:srgbClr val="19526C"/>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p:txBody>
      </p:sp>
      <p:sp>
        <p:nvSpPr>
          <p:cNvPr id="236" name="Google Shape;236;gd28a2c4d39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28a2c4d39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d28a2c4d39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60" name="Google Shape;260;gd28a2c4d39_1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28d5e5d34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d28d5e5d34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GB" sz="1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Regional Action Plan for Prevention and Management of Marine Litter in</a:t>
            </a:r>
            <a:r>
              <a:rPr lang="en-GB" sz="1400">
                <a:solidFill>
                  <a:schemeClr val="hlink"/>
                </a:solidFill>
                <a:uFill>
                  <a:noFill/>
                </a:uFill>
                <a:latin typeface="Arial"/>
                <a:ea typeface="Arial"/>
                <a:cs typeface="Arial"/>
                <a:sym typeface="Arial"/>
                <a:hlinkClick r:id="rId3"/>
              </a:rPr>
              <a:t> </a:t>
            </a:r>
            <a:r>
              <a:rPr lang="en-GB" sz="1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North-East Atlantic</a:t>
            </a:r>
            <a:r>
              <a:rPr lang="en-GB" sz="1400">
                <a:latin typeface="Arial"/>
                <a:ea typeface="Arial"/>
                <a:cs typeface="Arial"/>
                <a:sym typeface="Arial"/>
              </a:rPr>
              <a:t> was developed as a response to the commitment by OSPAR Contracting Parties in the North East Atlantic Environment strategy to </a:t>
            </a:r>
            <a:r>
              <a:rPr lang="en-GB" sz="1400">
                <a:solidFill>
                  <a:srgbClr val="333333"/>
                </a:solidFill>
                <a:highlight>
                  <a:schemeClr val="lt1"/>
                </a:highlight>
                <a:latin typeface="Arial"/>
                <a:ea typeface="Arial"/>
                <a:cs typeface="Arial"/>
                <a:sym typeface="Arial"/>
              </a:rPr>
              <a:t> to </a:t>
            </a:r>
            <a:r>
              <a:rPr lang="en-GB" sz="1400" b="1"/>
              <a:t> </a:t>
            </a:r>
            <a:r>
              <a:rPr lang="en-GB" sz="1400"/>
              <a:t>“develop appropriate programmes and measures to reduce amounts of litter in the marine environment and to stop litter entering the marine environment, both from sea-based and land-based sources”.</a:t>
            </a:r>
            <a:endParaRPr sz="1400"/>
          </a:p>
          <a:p>
            <a:pPr marL="0" lvl="0" indent="0" algn="l" rtl="0">
              <a:lnSpc>
                <a:spcPct val="115000"/>
              </a:lnSpc>
              <a:spcBef>
                <a:spcPts val="0"/>
              </a:spcBef>
              <a:spcAft>
                <a:spcPts val="0"/>
              </a:spcAft>
              <a:buSzPts val="1100"/>
              <a:buNone/>
            </a:pPr>
            <a:endParaRPr sz="1400">
              <a:latin typeface="Arial"/>
              <a:ea typeface="Arial"/>
              <a:cs typeface="Arial"/>
              <a:sym typeface="Arial"/>
            </a:endParaRPr>
          </a:p>
          <a:p>
            <a:pPr marL="0" lvl="0" indent="0" algn="l" rtl="0">
              <a:lnSpc>
                <a:spcPct val="115000"/>
              </a:lnSpc>
              <a:spcBef>
                <a:spcPts val="0"/>
              </a:spcBef>
              <a:spcAft>
                <a:spcPts val="0"/>
              </a:spcAft>
              <a:buSzPts val="1100"/>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400">
                <a:latin typeface="Arial"/>
                <a:ea typeface="Arial"/>
                <a:cs typeface="Arial"/>
                <a:sym typeface="Arial"/>
              </a:rPr>
              <a:t> commitment and adopted by OSPAR in 2014 (OSPAR Agreement 2014-1).</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SzPts val="1100"/>
              <a:buNone/>
            </a:pPr>
            <a:r>
              <a:rPr lang="en-GB" sz="1400">
                <a:latin typeface="Arial"/>
                <a:ea typeface="Arial"/>
                <a:cs typeface="Arial"/>
                <a:sym typeface="Arial"/>
              </a:rPr>
              <a:t>The first RAP was adopted in 2014 as an OSPAR Agreement 2014-1 and was implemented between 2014 and 2021.  The RAP set out the policy context for OSPAR’s work on marine litter, describing the various types of actions that OSPAR will work on over the coming years and provides a timetable to guide the achievement of these actions. All outputs produced through this initiative are accessible on the RAP area of the OSPAR Website.</a:t>
            </a:r>
            <a:endParaRPr sz="1400">
              <a:latin typeface="Arial"/>
              <a:ea typeface="Arial"/>
              <a:cs typeface="Arial"/>
              <a:sym typeface="Arial"/>
            </a:endParaRPr>
          </a:p>
          <a:p>
            <a:pPr marL="0" lvl="0" indent="0" algn="l" rtl="0">
              <a:lnSpc>
                <a:spcPct val="115000"/>
              </a:lnSpc>
              <a:spcBef>
                <a:spcPts val="0"/>
              </a:spcBef>
              <a:spcAft>
                <a:spcPts val="0"/>
              </a:spcAft>
              <a:buSzPts val="1100"/>
              <a:buNone/>
            </a:pPr>
            <a:endParaRPr sz="1400">
              <a:latin typeface="Arial"/>
              <a:ea typeface="Arial"/>
              <a:cs typeface="Arial"/>
              <a:sym typeface="Arial"/>
            </a:endParaRPr>
          </a:p>
          <a:p>
            <a:pPr marL="0" lvl="0" indent="0" algn="l" rtl="0">
              <a:lnSpc>
                <a:spcPct val="115000"/>
              </a:lnSpc>
              <a:spcBef>
                <a:spcPts val="0"/>
              </a:spcBef>
              <a:spcAft>
                <a:spcPts val="0"/>
              </a:spcAft>
              <a:buSzPts val="1100"/>
              <a:buNone/>
            </a:pPr>
            <a:r>
              <a:rPr lang="en-GB" sz="1400">
                <a:latin typeface="Arial"/>
                <a:ea typeface="Arial"/>
                <a:cs typeface="Arial"/>
                <a:sym typeface="Arial"/>
              </a:rPr>
              <a:t>The outputs included generation of supporting evidence (e.g background documents, technical reports) and resulted in two new OSPAR Recommendations - one focusing on reducing loss of plastic pellets and another on sustainability education programmes for fishers. </a:t>
            </a:r>
            <a:endParaRPr sz="1400">
              <a:latin typeface="Arial"/>
              <a:ea typeface="Arial"/>
              <a:cs typeface="Arial"/>
              <a:sym typeface="Arial"/>
            </a:endParaRPr>
          </a:p>
          <a:p>
            <a:pPr marL="0" lvl="0" indent="0" algn="l" rtl="0">
              <a:lnSpc>
                <a:spcPct val="115000"/>
              </a:lnSpc>
              <a:spcBef>
                <a:spcPts val="0"/>
              </a:spcBef>
              <a:spcAft>
                <a:spcPts val="0"/>
              </a:spcAft>
              <a:buSzPts val="1100"/>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400">
                <a:latin typeface="Arial"/>
                <a:ea typeface="Arial"/>
                <a:cs typeface="Arial"/>
                <a:sym typeface="Arial"/>
              </a:rPr>
              <a:t>OSPAR undertook an evaluation of the RAP-ML, which is due to be published in 2021 and will inform the development of the next phase of OSPAR’s work to continue to reduce marine litter in the North-East Atlantic, expected to be considered for adoption in spring 2022.</a:t>
            </a:r>
            <a:endParaRPr sz="1400">
              <a:latin typeface="Arial"/>
              <a:ea typeface="Arial"/>
              <a:cs typeface="Arial"/>
              <a:sym typeface="Arial"/>
            </a:endParaRPr>
          </a:p>
        </p:txBody>
      </p:sp>
      <p:sp>
        <p:nvSpPr>
          <p:cNvPr id="270" name="Google Shape;270;gd28d5e5d34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28d5e5d34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d28d5e5d3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GB"/>
              <a:t>TEMPLATE SLIDE </a:t>
            </a:r>
            <a:endParaRPr/>
          </a:p>
          <a:p>
            <a:pPr marL="0" lvl="0" indent="0" algn="l" rtl="0">
              <a:lnSpc>
                <a:spcPct val="115000"/>
              </a:lnSpc>
              <a:spcBef>
                <a:spcPts val="0"/>
              </a:spcBef>
              <a:spcAft>
                <a:spcPts val="0"/>
              </a:spcAft>
              <a:buSzPts val="1100"/>
              <a:buNone/>
            </a:pPr>
            <a:endParaRPr/>
          </a:p>
        </p:txBody>
      </p:sp>
      <p:sp>
        <p:nvSpPr>
          <p:cNvPr id="282" name="Google Shape;282;gd28d5e5d34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TITLE slide</a:t>
            </a:r>
            <a:endParaRPr/>
          </a:p>
        </p:txBody>
      </p:sp>
      <p:sp>
        <p:nvSpPr>
          <p:cNvPr id="95" name="Google Shape;9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GB"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OSPAR</a:t>
            </a:r>
            <a:r>
              <a:rPr lang="en-GB" sz="1100">
                <a:latin typeface="Arial"/>
                <a:ea typeface="Arial"/>
                <a:cs typeface="Arial"/>
                <a:sym typeface="Arial"/>
              </a:rPr>
              <a:t> is the mechanism by which 15 Governments &amp; the EU cooperate to protect the marine environment of the North-East Atlantic. OSPAR started in 1972 with the Oslo Convention against dumping and was broadened to cover land-based sources and the offshore industry by the Paris Convention of 1974. An annex on biodiversity and ecosystems was adopted in 1998 to cover non-polluting human activities that can adversely affect the sea.</a:t>
            </a:r>
            <a:endParaRPr sz="1100">
              <a:latin typeface="Arial"/>
              <a:ea typeface="Arial"/>
              <a:cs typeface="Arial"/>
              <a:sym typeface="Arial"/>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GB" sz="1100">
                <a:latin typeface="Arial"/>
                <a:ea typeface="Arial"/>
                <a:cs typeface="Arial"/>
                <a:sym typeface="Arial"/>
              </a:rPr>
              <a:t>The fifteen governments are Belgium, Denmark, Finland, France, Germany, Iceland, Ireland, Luxembourg, the Netherlands, Norway, Portugal, Spain, Sweden, Switzerland and the United Kingdom.</a:t>
            </a:r>
            <a:endParaRPr sz="1100" b="1">
              <a:latin typeface="Arial"/>
              <a:ea typeface="Arial"/>
              <a:cs typeface="Arial"/>
              <a:sym typeface="Arial"/>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GB" sz="1100">
                <a:latin typeface="Arial"/>
                <a:ea typeface="Arial"/>
                <a:cs typeface="Arial"/>
                <a:sym typeface="Arial"/>
              </a:rPr>
              <a:t>The OSPAR Maritime Area extends over the North East Atlantic and includes Arctic Waters, the Greater North Sea, Celtic Seas, Bay of Biscay and the Iberian Peninsula, and the Wider Atlantic.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sz="1100">
                <a:latin typeface="Arial"/>
                <a:ea typeface="Arial"/>
                <a:cs typeface="Arial"/>
                <a:sym typeface="Arial"/>
              </a:rPr>
              <a:t>The requirement for OSPAR Contracting Parties to take action on marine litter pollution are provided for within the text of the convention and its annexes.</a:t>
            </a:r>
            <a:endParaRPr sz="1400"/>
          </a:p>
          <a:p>
            <a:pPr marL="0" lvl="0" indent="0" algn="l" rtl="0">
              <a:spcBef>
                <a:spcPts val="0"/>
              </a:spcBef>
              <a:spcAft>
                <a:spcPts val="0"/>
              </a:spcAft>
              <a:buSzPts val="1400"/>
              <a:buNone/>
            </a:pPr>
            <a:endParaRPr sz="1400"/>
          </a:p>
          <a:p>
            <a:pPr marL="0" lvl="0" indent="0" algn="l" rtl="0">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endParaRPr/>
          </a:p>
        </p:txBody>
      </p:sp>
      <p:sp>
        <p:nvSpPr>
          <p:cNvPr id="133" name="Google Shape;13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28a2c4d39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d28a2c4d39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sz="1400" b="1"/>
          </a:p>
          <a:p>
            <a:pPr marL="0" lvl="0" indent="0" algn="l" rtl="0">
              <a:spcBef>
                <a:spcPts val="0"/>
              </a:spcBef>
              <a:spcAft>
                <a:spcPts val="0"/>
              </a:spcAft>
              <a:buSzPts val="1400"/>
              <a:buNone/>
            </a:pPr>
            <a:endParaRPr sz="1400" b="1"/>
          </a:p>
          <a:p>
            <a:pPr marL="0" lvl="0" indent="0" algn="l" rtl="0">
              <a:lnSpc>
                <a:spcPct val="115000"/>
              </a:lnSpc>
              <a:spcBef>
                <a:spcPts val="1200"/>
              </a:spcBef>
              <a:spcAft>
                <a:spcPts val="1200"/>
              </a:spcAft>
              <a:buClr>
                <a:schemeClr val="dk1"/>
              </a:buClr>
              <a:buSzPts val="1100"/>
              <a:buFont typeface="Arial"/>
              <a:buNone/>
            </a:pPr>
            <a:r>
              <a:rPr lang="en-GB" sz="1400">
                <a:solidFill>
                  <a:srgbClr val="333333"/>
                </a:solidFill>
                <a:highlight>
                  <a:srgbClr val="FFFFFF"/>
                </a:highlight>
                <a:latin typeface="Arial"/>
                <a:ea typeface="Arial"/>
                <a:cs typeface="Arial"/>
                <a:sym typeface="Arial"/>
              </a:rPr>
              <a:t>At the </a:t>
            </a:r>
            <a:r>
              <a:rPr lang="en-GB" sz="1400" b="1">
                <a:solidFill>
                  <a:srgbClr val="333333"/>
                </a:solidFill>
                <a:highlight>
                  <a:srgbClr val="FFFFFF"/>
                </a:highlight>
                <a:latin typeface="Arial"/>
                <a:ea typeface="Arial"/>
                <a:cs typeface="Arial"/>
                <a:sym typeface="Arial"/>
              </a:rPr>
              <a:t>2010 Bergen Ministerial meeting</a:t>
            </a:r>
            <a:r>
              <a:rPr lang="en-GB" sz="1400">
                <a:solidFill>
                  <a:srgbClr val="333333"/>
                </a:solidFill>
                <a:highlight>
                  <a:srgbClr val="FFFFFF"/>
                </a:highlight>
                <a:latin typeface="Arial"/>
                <a:ea typeface="Arial"/>
                <a:cs typeface="Arial"/>
                <a:sym typeface="Arial"/>
              </a:rPr>
              <a:t>, OSPAR Ministers declared: “We note that quantities of litter in many areas of the North-East Atlantic are unacceptable, and therefore we will continue to develop reduction measures and targets, taking into consideration an ambitious target resulting in a reduction in 2020”.</a:t>
            </a:r>
            <a:endParaRPr sz="1400"/>
          </a:p>
        </p:txBody>
      </p:sp>
      <p:sp>
        <p:nvSpPr>
          <p:cNvPr id="146" name="Google Shape;146;gd28a2c4d39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4154eb40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d4154eb40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SzPts val="1400"/>
              <a:buNone/>
            </a:pPr>
            <a:r>
              <a:rPr lang="en-GB" sz="1400" b="1"/>
              <a:t>OSPAR’s vision is for a clean, healthy and biologically diverse North East Atlantic Ocean, used sustainably.</a:t>
            </a:r>
            <a:endParaRPr sz="1400" b="1"/>
          </a:p>
          <a:p>
            <a:pPr marL="0" lvl="0" indent="0" algn="l" rtl="0">
              <a:spcBef>
                <a:spcPts val="0"/>
              </a:spcBef>
              <a:spcAft>
                <a:spcPts val="0"/>
              </a:spcAft>
              <a:buSzPts val="1400"/>
              <a:buNone/>
            </a:pPr>
            <a:endParaRPr sz="1400" b="1"/>
          </a:p>
          <a:p>
            <a:pPr marL="0" lvl="0" indent="0" algn="l" rtl="0">
              <a:spcBef>
                <a:spcPts val="0"/>
              </a:spcBef>
              <a:spcAft>
                <a:spcPts val="0"/>
              </a:spcAft>
              <a:buSzPts val="1400"/>
              <a:buNone/>
            </a:pPr>
            <a:r>
              <a:rPr lang="en-GB" sz="1400" b="1"/>
              <a:t>Within the 2010 NEAES, the ambition was</a:t>
            </a:r>
            <a:r>
              <a:rPr lang="en-GB" sz="1400"/>
              <a:t>  “to substantially reduce marine litter in the OSPAR Maritime Area to levels where properties and quantities do not cause harm to the marine environment”. </a:t>
            </a:r>
            <a:endParaRPr sz="1400"/>
          </a:p>
          <a:p>
            <a:pPr marL="0" lvl="0" indent="0" algn="l" rtl="0">
              <a:spcBef>
                <a:spcPts val="0"/>
              </a:spcBef>
              <a:spcAft>
                <a:spcPts val="0"/>
              </a:spcAft>
              <a:buSzPts val="1400"/>
              <a:buNone/>
            </a:pPr>
            <a:endParaRPr sz="1400"/>
          </a:p>
          <a:p>
            <a:pPr marL="0" lvl="0" indent="0" algn="l" rtl="0">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endParaRPr/>
          </a:p>
        </p:txBody>
      </p:sp>
      <p:sp>
        <p:nvSpPr>
          <p:cNvPr id="157" name="Google Shape;157;gd4154eb40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28a2c4d39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d28a2c4d39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sz="1400" b="1"/>
          </a:p>
          <a:p>
            <a:pPr marL="0" lvl="0" indent="0" algn="l" rtl="0">
              <a:lnSpc>
                <a:spcPct val="115000"/>
              </a:lnSpc>
              <a:spcBef>
                <a:spcPts val="1200"/>
              </a:spcBef>
              <a:spcAft>
                <a:spcPts val="0"/>
              </a:spcAft>
              <a:buClr>
                <a:schemeClr val="dk1"/>
              </a:buClr>
              <a:buSzPts val="1100"/>
              <a:buFont typeface="Arial"/>
              <a:buNone/>
            </a:pPr>
            <a:r>
              <a:rPr lang="en-GB" sz="1400">
                <a:solidFill>
                  <a:srgbClr val="333333"/>
                </a:solidFill>
                <a:highlight>
                  <a:schemeClr val="lt1"/>
                </a:highlight>
                <a:latin typeface="Arial"/>
                <a:ea typeface="Arial"/>
                <a:cs typeface="Arial"/>
                <a:sym typeface="Arial"/>
              </a:rPr>
              <a:t>This commitment was translated into the </a:t>
            </a:r>
            <a:r>
              <a:rPr lang="en-GB" sz="1400" b="1">
                <a:solidFill>
                  <a:srgbClr val="333333"/>
                </a:solidFill>
                <a:highlight>
                  <a:schemeClr val="lt1"/>
                </a:highlight>
                <a:latin typeface="Arial"/>
                <a:ea typeface="Arial"/>
                <a:cs typeface="Arial"/>
                <a:sym typeface="Arial"/>
              </a:rPr>
              <a:t>2010-2020 North East Atlantic Environment Strategy</a:t>
            </a:r>
            <a:r>
              <a:rPr lang="en-GB" sz="1400">
                <a:solidFill>
                  <a:srgbClr val="333333"/>
                </a:solidFill>
                <a:highlight>
                  <a:schemeClr val="lt1"/>
                </a:highlight>
                <a:latin typeface="Arial"/>
                <a:ea typeface="Arial"/>
                <a:cs typeface="Arial"/>
                <a:sym typeface="Arial"/>
              </a:rPr>
              <a:t>, committing to </a:t>
            </a:r>
            <a:r>
              <a:rPr lang="en-GB" sz="1400" b="1"/>
              <a:t> </a:t>
            </a:r>
            <a:r>
              <a:rPr lang="en-GB" sz="1400"/>
              <a:t>“develop appropriate programmes and measures to reduce amounts of litter in the marine environment and to stop litter entering the marine environment, both from sea-based and land-based sources”.</a:t>
            </a:r>
            <a:endParaRPr sz="1400"/>
          </a:p>
          <a:p>
            <a:pPr marL="0" lvl="0" indent="0" algn="l" rtl="0">
              <a:spcBef>
                <a:spcPts val="1200"/>
              </a:spcBef>
              <a:spcAft>
                <a:spcPts val="0"/>
              </a:spcAft>
              <a:buClr>
                <a:schemeClr val="dk1"/>
              </a:buClr>
              <a:buSzPts val="1400"/>
              <a:buFont typeface="Arial"/>
              <a:buNone/>
            </a:pPr>
            <a:endParaRPr sz="1400" b="1"/>
          </a:p>
        </p:txBody>
      </p:sp>
      <p:sp>
        <p:nvSpPr>
          <p:cNvPr id="170" name="Google Shape;170;gd28a2c4d39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28a2c4d39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d28a2c4d3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400"/>
              <a:t>[OPTIONAL SLIDE]</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endParaRPr sz="1400"/>
          </a:p>
          <a:p>
            <a:pPr marL="0" lvl="0" indent="0" algn="l" rtl="0">
              <a:lnSpc>
                <a:spcPct val="115000"/>
              </a:lnSpc>
              <a:spcBef>
                <a:spcPts val="0"/>
              </a:spcBef>
              <a:spcAft>
                <a:spcPts val="0"/>
              </a:spcAft>
              <a:buSzPts val="1100"/>
              <a:buNone/>
            </a:pPr>
            <a:r>
              <a:rPr lang="en-GB" sz="1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Regional Action Plan for Prevention and Management of Marine Litter in</a:t>
            </a:r>
            <a:r>
              <a:rPr lang="en-GB" sz="1400">
                <a:solidFill>
                  <a:schemeClr val="hlink"/>
                </a:solidFill>
                <a:uFill>
                  <a:noFill/>
                </a:uFill>
                <a:latin typeface="Arial"/>
                <a:ea typeface="Arial"/>
                <a:cs typeface="Arial"/>
                <a:sym typeface="Arial"/>
                <a:hlinkClick r:id="rId3"/>
              </a:rPr>
              <a:t> </a:t>
            </a:r>
            <a:r>
              <a:rPr lang="en-GB" sz="1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North-East Atlantic</a:t>
            </a:r>
            <a:r>
              <a:rPr lang="en-GB" sz="1400">
                <a:latin typeface="Arial"/>
                <a:ea typeface="Arial"/>
                <a:cs typeface="Arial"/>
                <a:sym typeface="Arial"/>
              </a:rPr>
              <a:t> was developed as a response this commitment and adopted by OSPAR in 2014 (OSPAR Agreement 2014-1).</a:t>
            </a:r>
            <a:endParaRPr sz="1400">
              <a:latin typeface="Arial"/>
              <a:ea typeface="Arial"/>
              <a:cs typeface="Arial"/>
              <a:sym typeface="Arial"/>
            </a:endParaRPr>
          </a:p>
          <a:p>
            <a:pPr marL="0" lvl="0" indent="0" algn="l" rtl="0">
              <a:lnSpc>
                <a:spcPct val="115000"/>
              </a:lnSpc>
              <a:spcBef>
                <a:spcPts val="0"/>
              </a:spcBef>
              <a:spcAft>
                <a:spcPts val="0"/>
              </a:spcAft>
              <a:buSzPts val="1100"/>
              <a:buNone/>
            </a:pPr>
            <a:endParaRPr sz="1400">
              <a:latin typeface="Arial"/>
              <a:ea typeface="Arial"/>
              <a:cs typeface="Arial"/>
              <a:sym typeface="Arial"/>
            </a:endParaRPr>
          </a:p>
          <a:p>
            <a:pPr marL="0" lvl="0" indent="0" algn="l" rtl="0">
              <a:lnSpc>
                <a:spcPct val="115000"/>
              </a:lnSpc>
              <a:spcBef>
                <a:spcPts val="0"/>
              </a:spcBef>
              <a:spcAft>
                <a:spcPts val="0"/>
              </a:spcAft>
              <a:buSzPts val="1100"/>
              <a:buNone/>
            </a:pPr>
            <a:r>
              <a:rPr lang="en-GB" sz="1400">
                <a:latin typeface="Arial"/>
                <a:ea typeface="Arial"/>
                <a:cs typeface="Arial"/>
                <a:sym typeface="Arial"/>
              </a:rPr>
              <a:t>This first phase of the RAP has been implemented between 2014 and 2021.  It sets out the policy context for OSPAR’s work on marine litter, describes the various types of actions that OSPAR will work on over the coming years and provides a timetable to guide the achievement of these actions</a:t>
            </a:r>
            <a:endParaRPr sz="1400">
              <a:latin typeface="Arial"/>
              <a:ea typeface="Arial"/>
              <a:cs typeface="Arial"/>
              <a:sym typeface="Arial"/>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(You tube link: https://www.ospar.org/work-areas/eiha/marine-litter/regional-action-plan)</a:t>
            </a:r>
            <a:endParaRPr sz="1100">
              <a:latin typeface="Arial"/>
              <a:ea typeface="Arial"/>
              <a:cs typeface="Arial"/>
              <a:sym typeface="Arial"/>
            </a:endParaRPr>
          </a:p>
        </p:txBody>
      </p:sp>
      <p:sp>
        <p:nvSpPr>
          <p:cNvPr id="182" name="Google Shape;182;gd28a2c4d39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Regional Action Plan for Prevention and Management of Marine Litter in</a:t>
            </a:r>
            <a:r>
              <a:rPr lang="en-GB" sz="1400">
                <a:solidFill>
                  <a:schemeClr val="hlink"/>
                </a:solidFill>
                <a:uFill>
                  <a:noFill/>
                </a:uFill>
                <a:latin typeface="Arial"/>
                <a:ea typeface="Arial"/>
                <a:cs typeface="Arial"/>
                <a:sym typeface="Arial"/>
                <a:hlinkClick r:id="rId3"/>
              </a:rPr>
              <a:t> </a:t>
            </a:r>
            <a:r>
              <a:rPr lang="en-GB" sz="14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the North-East Atlantic</a:t>
            </a:r>
            <a:r>
              <a:rPr lang="en-GB" sz="1400">
                <a:latin typeface="Arial"/>
                <a:ea typeface="Arial"/>
                <a:cs typeface="Arial"/>
                <a:sym typeface="Arial"/>
              </a:rPr>
              <a:t> was developed as a response this commitment and adopted by OSPAR in 2014 (OSPAR Agreement 2014-1).</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400">
                <a:latin typeface="Arial"/>
                <a:ea typeface="Arial"/>
                <a:cs typeface="Arial"/>
                <a:sym typeface="Arial"/>
              </a:rPr>
              <a:t>This first phase of the RAP has been implemented betw</a:t>
            </a:r>
            <a:r>
              <a:rPr lang="en-GB" sz="1400"/>
              <a:t>een 2014 and 2021.  It sets out the policy context for OSPAR’s work on marine litter, describes the various types of actions that OSPAR will work on over the coming years and provides a timetable to guide the achievement of these actions.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GB" sz="1400"/>
              <a:t>A key feature of the OSPAR RAP-ML is that is implemented through a lead country approach - with the initiative to deliver actions driven by the Contracting Parties, and coordinated through the intersessional correspondence group on Marine Litter, ICG-ML.</a:t>
            </a:r>
            <a:endParaRPr sz="1400"/>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92" name="Google Shape;19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hyperlink" Target="https://www.linkedin.com/company/ospa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witter.com/osparcomm" TargetMode="External"/><Relationship Id="rId5" Type="http://schemas.openxmlformats.org/officeDocument/2006/relationships/image" Target="../media/image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hyperlink" Target="https://www.youtube.com/watch?v=arnvBV2MzOo"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gd28a2c4d39_2_23"/>
          <p:cNvPicPr preferRelativeResize="0"/>
          <p:nvPr/>
        </p:nvPicPr>
        <p:blipFill rotWithShape="1">
          <a:blip r:embed="rId3">
            <a:alphaModFix/>
          </a:blip>
          <a:srcRect/>
          <a:stretch/>
        </p:blipFill>
        <p:spPr>
          <a:xfrm rot="-5400000">
            <a:off x="-3238738" y="3238741"/>
            <a:ext cx="6857999" cy="380520"/>
          </a:xfrm>
          <a:prstGeom prst="rect">
            <a:avLst/>
          </a:prstGeom>
          <a:noFill/>
          <a:ln>
            <a:noFill/>
          </a:ln>
        </p:spPr>
      </p:pic>
      <p:sp>
        <p:nvSpPr>
          <p:cNvPr id="90" name="Google Shape;90;gd28a2c4d39_2_23"/>
          <p:cNvSpPr txBox="1"/>
          <p:nvPr/>
        </p:nvSpPr>
        <p:spPr>
          <a:xfrm>
            <a:off x="1612400" y="1702575"/>
            <a:ext cx="7043700" cy="25876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dirty="0">
                <a:solidFill>
                  <a:schemeClr val="dk1"/>
                </a:solidFill>
              </a:rPr>
              <a:t>This slide deck was developed in May 2021 as part of OSPAR’s Regional Action Plan on Marine Litter (RAP-ML) Technical Assistance Project. It is intended to be used either in its entirety to provide a 10-15 minute presentation on the first phase of the RAP, or as a “pick and mix” to integrate RAP slides into another presentation.</a:t>
            </a: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r>
              <a:rPr lang="en-GB" sz="1100" dirty="0">
                <a:solidFill>
                  <a:schemeClr val="dk1"/>
                </a:solidFill>
              </a:rPr>
              <a:t>NOTES:</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sz="1100" dirty="0">
                <a:solidFill>
                  <a:schemeClr val="dk1"/>
                </a:solidFill>
              </a:rPr>
              <a:t>A slide template is provided at the end of the deck</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sz="1100" dirty="0">
                <a:solidFill>
                  <a:schemeClr val="dk1"/>
                </a:solidFill>
              </a:rPr>
              <a:t>A ONE slide version is provided at the end of the deck, if you just need one slide on the RAP ML</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sz="1100" dirty="0">
                <a:solidFill>
                  <a:schemeClr val="dk1"/>
                </a:solidFill>
              </a:rPr>
              <a:t>Some slides are identified as OPTIONAL  - e.g. if the animation is used you can remove some of the static explanatory slides</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sz="1100" dirty="0">
                <a:solidFill>
                  <a:schemeClr val="dk1"/>
                </a:solidFill>
              </a:rPr>
              <a:t>A generalised script is provided in the speaker notes.</a:t>
            </a:r>
            <a:endParaRPr sz="1100" dirty="0">
              <a:solidFill>
                <a:schemeClr val="dk1"/>
              </a:solidFill>
            </a:endParaRPr>
          </a:p>
          <a:p>
            <a:pPr marL="0" lvl="0" indent="0" algn="ctr" rtl="0">
              <a:spcBef>
                <a:spcPts val="0"/>
              </a:spcBef>
              <a:spcAft>
                <a:spcPts val="0"/>
              </a:spcAft>
              <a:buNone/>
            </a:pPr>
            <a:endParaRPr sz="1700" dirty="0">
              <a:latin typeface="Calibri"/>
              <a:ea typeface="Calibri"/>
              <a:cs typeface="Calibri"/>
              <a:sym typeface="Calibri"/>
            </a:endParaRPr>
          </a:p>
        </p:txBody>
      </p:sp>
      <p:sp>
        <p:nvSpPr>
          <p:cNvPr id="91" name="Google Shape;91;gd28a2c4d39_2_23"/>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  #MarineLitter</a:t>
            </a:r>
            <a:endParaRPr>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8"/>
          <p:cNvPicPr preferRelativeResize="0">
            <a:picLocks noGrp="1"/>
          </p:cNvPicPr>
          <p:nvPr>
            <p:ph type="body" idx="1"/>
          </p:nvPr>
        </p:nvPicPr>
        <p:blipFill rotWithShape="1">
          <a:blip r:embed="rId3">
            <a:alphaModFix/>
          </a:blip>
          <a:srcRect/>
          <a:stretch/>
        </p:blipFill>
        <p:spPr>
          <a:xfrm>
            <a:off x="464732" y="332656"/>
            <a:ext cx="1875020" cy="558073"/>
          </a:xfrm>
          <a:prstGeom prst="rect">
            <a:avLst/>
          </a:prstGeom>
          <a:noFill/>
          <a:ln>
            <a:noFill/>
          </a:ln>
        </p:spPr>
      </p:pic>
      <p:pic>
        <p:nvPicPr>
          <p:cNvPr id="208" name="Google Shape;208;p8"/>
          <p:cNvPicPr preferRelativeResize="0"/>
          <p:nvPr/>
        </p:nvPicPr>
        <p:blipFill rotWithShape="1">
          <a:blip r:embed="rId4">
            <a:alphaModFix/>
          </a:blip>
          <a:srcRect/>
          <a:stretch/>
        </p:blipFill>
        <p:spPr>
          <a:xfrm rot="-5400000">
            <a:off x="-3238739" y="3238740"/>
            <a:ext cx="6858000" cy="380520"/>
          </a:xfrm>
          <a:prstGeom prst="rect">
            <a:avLst/>
          </a:prstGeom>
          <a:noFill/>
          <a:ln>
            <a:noFill/>
          </a:ln>
        </p:spPr>
      </p:pic>
      <p:sp>
        <p:nvSpPr>
          <p:cNvPr id="209" name="Google Shape;209;p8"/>
          <p:cNvSpPr txBox="1"/>
          <p:nvPr/>
        </p:nvSpPr>
        <p:spPr>
          <a:xfrm>
            <a:off x="2030760" y="3410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Key Action Areas</a:t>
            </a:r>
            <a:endParaRPr sz="2400" b="1">
              <a:solidFill>
                <a:srgbClr val="19526C"/>
              </a:solidFill>
              <a:latin typeface="Calibri"/>
              <a:ea typeface="Calibri"/>
              <a:cs typeface="Calibri"/>
              <a:sym typeface="Calibri"/>
            </a:endParaRPr>
          </a:p>
        </p:txBody>
      </p:sp>
      <p:pic>
        <p:nvPicPr>
          <p:cNvPr id="210" name="Google Shape;210;p8"/>
          <p:cNvPicPr preferRelativeResize="0"/>
          <p:nvPr/>
        </p:nvPicPr>
        <p:blipFill rotWithShape="1">
          <a:blip r:embed="rId5">
            <a:alphaModFix/>
          </a:blip>
          <a:srcRect l="6875" t="606" r="7720"/>
          <a:stretch/>
        </p:blipFill>
        <p:spPr>
          <a:xfrm>
            <a:off x="500525" y="1638925"/>
            <a:ext cx="8491023" cy="4308875"/>
          </a:xfrm>
          <a:prstGeom prst="rect">
            <a:avLst/>
          </a:prstGeom>
          <a:noFill/>
          <a:ln>
            <a:noFill/>
          </a:ln>
        </p:spPr>
      </p:pic>
      <p:sp>
        <p:nvSpPr>
          <p:cNvPr id="211" name="Google Shape;211;p8"/>
          <p:cNvSpPr txBox="1"/>
          <p:nvPr/>
        </p:nvSpPr>
        <p:spPr>
          <a:xfrm>
            <a:off x="1071400" y="6009375"/>
            <a:ext cx="70437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alibri"/>
                <a:ea typeface="Calibri"/>
                <a:cs typeface="Calibri"/>
                <a:sym typeface="Calibri"/>
              </a:rPr>
              <a:t>https://www.ospar.org/work-areas/eiha/marine-litter/regional-action-plan</a:t>
            </a:r>
            <a:endParaRPr sz="1900">
              <a:latin typeface="Calibri"/>
              <a:ea typeface="Calibri"/>
              <a:cs typeface="Calibri"/>
              <a:sym typeface="Calibri"/>
            </a:endParaRPr>
          </a:p>
        </p:txBody>
      </p:sp>
      <p:sp>
        <p:nvSpPr>
          <p:cNvPr id="212" name="Google Shape;212;p8"/>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 #MarineLitter</a:t>
            </a:r>
            <a:endParaRPr>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d28a2c4d39_0_27"/>
          <p:cNvPicPr preferRelativeResize="0">
            <a:picLocks noGrp="1"/>
          </p:cNvPicPr>
          <p:nvPr>
            <p:ph type="body" idx="1"/>
          </p:nvPr>
        </p:nvPicPr>
        <p:blipFill rotWithShape="1">
          <a:blip r:embed="rId3">
            <a:alphaModFix/>
          </a:blip>
          <a:srcRect/>
          <a:stretch/>
        </p:blipFill>
        <p:spPr>
          <a:xfrm>
            <a:off x="464732" y="332656"/>
            <a:ext cx="1875000" cy="558000"/>
          </a:xfrm>
          <a:prstGeom prst="rect">
            <a:avLst/>
          </a:prstGeom>
          <a:noFill/>
          <a:ln>
            <a:noFill/>
          </a:ln>
        </p:spPr>
      </p:pic>
      <p:pic>
        <p:nvPicPr>
          <p:cNvPr id="219" name="Google Shape;219;gd28a2c4d39_0_27"/>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220" name="Google Shape;220;gd28a2c4d39_0_27"/>
          <p:cNvSpPr txBox="1"/>
          <p:nvPr/>
        </p:nvSpPr>
        <p:spPr>
          <a:xfrm>
            <a:off x="2259360" y="3410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Where are we now:</a:t>
            </a:r>
            <a:endParaRPr sz="2400" b="1">
              <a:solidFill>
                <a:srgbClr val="19526C"/>
              </a:solidFill>
              <a:latin typeface="Calibri"/>
              <a:ea typeface="Calibri"/>
              <a:cs typeface="Calibri"/>
              <a:sym typeface="Calibri"/>
            </a:endParaRPr>
          </a:p>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 What was achieved?</a:t>
            </a:r>
            <a:endParaRPr sz="2400" b="1">
              <a:solidFill>
                <a:srgbClr val="19526C"/>
              </a:solidFill>
              <a:latin typeface="Calibri"/>
              <a:ea typeface="Calibri"/>
              <a:cs typeface="Calibri"/>
              <a:sym typeface="Calibri"/>
            </a:endParaRPr>
          </a:p>
        </p:txBody>
      </p:sp>
      <p:sp>
        <p:nvSpPr>
          <p:cNvPr id="221" name="Google Shape;221;gd28a2c4d39_0_27"/>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a:t>
            </a:r>
            <a:endParaRPr>
              <a:solidFill>
                <a:srgbClr val="FFFFFF"/>
              </a:solidFill>
              <a:latin typeface="Calibri"/>
              <a:ea typeface="Calibri"/>
              <a:cs typeface="Calibri"/>
              <a:sym typeface="Calibri"/>
            </a:endParaRPr>
          </a:p>
        </p:txBody>
      </p:sp>
      <p:sp>
        <p:nvSpPr>
          <p:cNvPr id="222" name="Google Shape;222;gd28a2c4d39_0_27"/>
          <p:cNvSpPr/>
          <p:nvPr/>
        </p:nvSpPr>
        <p:spPr>
          <a:xfrm>
            <a:off x="598395" y="1610800"/>
            <a:ext cx="8142300" cy="4401300"/>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1"/>
              </a:buClr>
              <a:buSzPts val="2400"/>
              <a:buFont typeface="Arial"/>
              <a:buNone/>
            </a:pPr>
            <a:endParaRPr sz="2400" b="1" i="0" u="none" strike="noStrike" cap="none" dirty="0">
              <a:solidFill>
                <a:srgbClr val="19526C"/>
              </a:solidFill>
              <a:latin typeface="Calibri"/>
              <a:ea typeface="Calibri"/>
              <a:cs typeface="Calibri"/>
              <a:sym typeface="Calibri"/>
            </a:endParaRPr>
          </a:p>
          <a:p>
            <a:pPr marL="342900" marR="0" lvl="0" indent="-342900" algn="l" rtl="0">
              <a:lnSpc>
                <a:spcPct val="100000"/>
              </a:lnSpc>
              <a:spcBef>
                <a:spcPts val="600"/>
              </a:spcBef>
              <a:spcAft>
                <a:spcPts val="0"/>
              </a:spcAft>
              <a:buClr>
                <a:srgbClr val="19526C"/>
              </a:buClr>
              <a:buSzPts val="2400"/>
              <a:buFont typeface="Arial"/>
              <a:buChar char="•"/>
            </a:pPr>
            <a:r>
              <a:rPr lang="en-GB" sz="2400" b="1" dirty="0">
                <a:solidFill>
                  <a:srgbClr val="19526C"/>
                </a:solidFill>
                <a:latin typeface="Calibri"/>
                <a:ea typeface="Calibri"/>
                <a:cs typeface="Calibri"/>
                <a:sym typeface="Calibri"/>
              </a:rPr>
              <a:t>31 Collective actions completed; 1 in progress and due to be delivered in December 2021</a:t>
            </a:r>
            <a:endParaRPr sz="2400" b="1" i="0" u="none" strike="noStrike" cap="none" dirty="0">
              <a:solidFill>
                <a:srgbClr val="19526C"/>
              </a:solidFill>
              <a:latin typeface="Calibri"/>
              <a:ea typeface="Calibri"/>
              <a:cs typeface="Calibri"/>
              <a:sym typeface="Calibri"/>
            </a:endParaRPr>
          </a:p>
          <a:p>
            <a:pPr marL="914400" marR="0" lvl="1" indent="-381000" algn="l" rtl="0">
              <a:lnSpc>
                <a:spcPct val="100000"/>
              </a:lnSpc>
              <a:spcBef>
                <a:spcPts val="600"/>
              </a:spcBef>
              <a:spcAft>
                <a:spcPts val="0"/>
              </a:spcAft>
              <a:buClr>
                <a:srgbClr val="19526C"/>
              </a:buClr>
              <a:buSzPts val="2400"/>
              <a:buChar char="○"/>
            </a:pPr>
            <a:r>
              <a:rPr lang="en-GB" sz="2400" dirty="0">
                <a:solidFill>
                  <a:srgbClr val="19526C"/>
                </a:solidFill>
                <a:latin typeface="Calibri"/>
                <a:ea typeface="Calibri"/>
                <a:cs typeface="Calibri"/>
                <a:sym typeface="Calibri"/>
              </a:rPr>
              <a:t>2 new OSPAR Recommendations;</a:t>
            </a:r>
            <a:endParaRPr sz="2400" dirty="0">
              <a:solidFill>
                <a:srgbClr val="19526C"/>
              </a:solidFill>
              <a:latin typeface="Calibri"/>
              <a:ea typeface="Calibri"/>
              <a:cs typeface="Calibri"/>
              <a:sym typeface="Calibri"/>
            </a:endParaRPr>
          </a:p>
          <a:p>
            <a:pPr marL="914400" marR="0" lvl="1" indent="-381000" algn="l" rtl="0">
              <a:lnSpc>
                <a:spcPct val="100000"/>
              </a:lnSpc>
              <a:spcBef>
                <a:spcPts val="600"/>
              </a:spcBef>
              <a:spcAft>
                <a:spcPts val="0"/>
              </a:spcAft>
              <a:buClr>
                <a:srgbClr val="19526C"/>
              </a:buClr>
              <a:buSzPts val="2400"/>
              <a:buFont typeface="Calibri"/>
              <a:buChar char="○"/>
            </a:pPr>
            <a:r>
              <a:rPr lang="en-GB" sz="2400" dirty="0">
                <a:solidFill>
                  <a:srgbClr val="19526C"/>
                </a:solidFill>
                <a:latin typeface="Calibri"/>
                <a:ea typeface="Calibri"/>
                <a:cs typeface="Calibri"/>
                <a:sym typeface="Calibri"/>
              </a:rPr>
              <a:t>1 new regional target;</a:t>
            </a:r>
            <a:endParaRPr sz="2400" dirty="0">
              <a:solidFill>
                <a:srgbClr val="19526C"/>
              </a:solidFill>
              <a:latin typeface="Calibri"/>
              <a:ea typeface="Calibri"/>
              <a:cs typeface="Calibri"/>
              <a:sym typeface="Calibri"/>
            </a:endParaRPr>
          </a:p>
          <a:p>
            <a:pPr marL="914400" marR="0" lvl="1" indent="-381000" algn="l" rtl="0">
              <a:lnSpc>
                <a:spcPct val="100000"/>
              </a:lnSpc>
              <a:spcBef>
                <a:spcPts val="600"/>
              </a:spcBef>
              <a:spcAft>
                <a:spcPts val="0"/>
              </a:spcAft>
              <a:buClr>
                <a:srgbClr val="19526C"/>
              </a:buClr>
              <a:buSzPts val="2400"/>
              <a:buFont typeface="Calibri"/>
              <a:buChar char="○"/>
            </a:pPr>
            <a:r>
              <a:rPr lang="en-GB" sz="2400" dirty="0">
                <a:solidFill>
                  <a:srgbClr val="19526C"/>
                </a:solidFill>
                <a:latin typeface="Calibri"/>
                <a:ea typeface="Calibri"/>
                <a:cs typeface="Calibri"/>
                <a:sym typeface="Calibri"/>
              </a:rPr>
              <a:t>Knowledge sharing through 9 workshops, events and seminars;</a:t>
            </a:r>
            <a:endParaRPr sz="2400" dirty="0">
              <a:solidFill>
                <a:srgbClr val="19526C"/>
              </a:solidFill>
              <a:latin typeface="Calibri"/>
              <a:ea typeface="Calibri"/>
              <a:cs typeface="Calibri"/>
              <a:sym typeface="Calibri"/>
            </a:endParaRPr>
          </a:p>
          <a:p>
            <a:pPr marL="914400" marR="0" lvl="1" indent="-381000" algn="l" rtl="0">
              <a:lnSpc>
                <a:spcPct val="100000"/>
              </a:lnSpc>
              <a:spcBef>
                <a:spcPts val="600"/>
              </a:spcBef>
              <a:spcAft>
                <a:spcPts val="0"/>
              </a:spcAft>
              <a:buClr>
                <a:srgbClr val="19526C"/>
              </a:buClr>
              <a:buSzPts val="2400"/>
              <a:buFont typeface="Calibri"/>
              <a:buChar char="○"/>
            </a:pPr>
            <a:r>
              <a:rPr lang="en-GB" sz="2400" dirty="0">
                <a:solidFill>
                  <a:srgbClr val="19526C"/>
                </a:solidFill>
                <a:latin typeface="Calibri"/>
                <a:ea typeface="Calibri"/>
                <a:cs typeface="Calibri"/>
                <a:sym typeface="Calibri"/>
              </a:rPr>
              <a:t>Improved evidence base - 18 OSPAR publications; 9 reports and other technical outputs.</a:t>
            </a:r>
            <a:endParaRPr sz="2400" i="0" u="none" strike="noStrike" cap="none" dirty="0">
              <a:solidFill>
                <a:srgbClr val="19526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d28d5e5d34_0_22"/>
          <p:cNvPicPr preferRelativeResize="0"/>
          <p:nvPr/>
        </p:nvPicPr>
        <p:blipFill rotWithShape="1">
          <a:blip r:embed="rId3">
            <a:alphaModFix/>
          </a:blip>
          <a:srcRect t="3799"/>
          <a:stretch/>
        </p:blipFill>
        <p:spPr>
          <a:xfrm>
            <a:off x="2818925" y="938800"/>
            <a:ext cx="3028625" cy="5919199"/>
          </a:xfrm>
          <a:prstGeom prst="rect">
            <a:avLst/>
          </a:prstGeom>
          <a:noFill/>
          <a:ln>
            <a:noFill/>
          </a:ln>
        </p:spPr>
      </p:pic>
      <p:pic>
        <p:nvPicPr>
          <p:cNvPr id="229" name="Google Shape;229;gd28d5e5d34_0_22"/>
          <p:cNvPicPr preferRelativeResize="0">
            <a:picLocks noGrp="1"/>
          </p:cNvPicPr>
          <p:nvPr>
            <p:ph type="body" idx="1"/>
          </p:nvPr>
        </p:nvPicPr>
        <p:blipFill rotWithShape="1">
          <a:blip r:embed="rId4">
            <a:alphaModFix/>
          </a:blip>
          <a:srcRect/>
          <a:stretch/>
        </p:blipFill>
        <p:spPr>
          <a:xfrm>
            <a:off x="464732" y="332656"/>
            <a:ext cx="1875000" cy="558000"/>
          </a:xfrm>
          <a:prstGeom prst="rect">
            <a:avLst/>
          </a:prstGeom>
          <a:noFill/>
          <a:ln>
            <a:noFill/>
          </a:ln>
        </p:spPr>
      </p:pic>
      <p:pic>
        <p:nvPicPr>
          <p:cNvPr id="230" name="Google Shape;230;gd28d5e5d34_0_22"/>
          <p:cNvPicPr preferRelativeResize="0"/>
          <p:nvPr/>
        </p:nvPicPr>
        <p:blipFill rotWithShape="1">
          <a:blip r:embed="rId5">
            <a:alphaModFix/>
          </a:blip>
          <a:srcRect/>
          <a:stretch/>
        </p:blipFill>
        <p:spPr>
          <a:xfrm rot="-5400000">
            <a:off x="-3238738" y="3238741"/>
            <a:ext cx="6857999" cy="380520"/>
          </a:xfrm>
          <a:prstGeom prst="rect">
            <a:avLst/>
          </a:prstGeom>
          <a:noFill/>
          <a:ln>
            <a:noFill/>
          </a:ln>
        </p:spPr>
      </p:pic>
      <p:sp>
        <p:nvSpPr>
          <p:cNvPr id="231" name="Google Shape;231;gd28d5e5d34_0_22"/>
          <p:cNvSpPr txBox="1"/>
          <p:nvPr/>
        </p:nvSpPr>
        <p:spPr>
          <a:xfrm>
            <a:off x="2259360" y="3410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Where are we now:</a:t>
            </a:r>
            <a:endParaRPr sz="2400" b="1">
              <a:solidFill>
                <a:srgbClr val="19526C"/>
              </a:solidFill>
              <a:latin typeface="Calibri"/>
              <a:ea typeface="Calibri"/>
              <a:cs typeface="Calibri"/>
              <a:sym typeface="Calibri"/>
            </a:endParaRPr>
          </a:p>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 Is marine litter still a problem?</a:t>
            </a:r>
            <a:endParaRPr sz="2400" b="1">
              <a:solidFill>
                <a:srgbClr val="19526C"/>
              </a:solidFill>
              <a:latin typeface="Calibri"/>
              <a:ea typeface="Calibri"/>
              <a:cs typeface="Calibri"/>
              <a:sym typeface="Calibri"/>
            </a:endParaRPr>
          </a:p>
        </p:txBody>
      </p:sp>
      <p:sp>
        <p:nvSpPr>
          <p:cNvPr id="232" name="Google Shape;232;gd28d5e5d34_0_22"/>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#MarineLitter</a:t>
            </a:r>
            <a:endParaRPr>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d28a2c4d39_1_0"/>
          <p:cNvPicPr preferRelativeResize="0">
            <a:picLocks noGrp="1"/>
          </p:cNvPicPr>
          <p:nvPr>
            <p:ph type="body" idx="1"/>
          </p:nvPr>
        </p:nvPicPr>
        <p:blipFill rotWithShape="1">
          <a:blip r:embed="rId3">
            <a:alphaModFix/>
          </a:blip>
          <a:srcRect/>
          <a:stretch/>
        </p:blipFill>
        <p:spPr>
          <a:xfrm>
            <a:off x="464732" y="332656"/>
            <a:ext cx="1875000" cy="558000"/>
          </a:xfrm>
          <a:prstGeom prst="rect">
            <a:avLst/>
          </a:prstGeom>
          <a:noFill/>
          <a:ln>
            <a:noFill/>
          </a:ln>
        </p:spPr>
      </p:pic>
      <p:pic>
        <p:nvPicPr>
          <p:cNvPr id="239" name="Google Shape;239;gd28a2c4d39_1_0"/>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240" name="Google Shape;240;gd28a2c4d39_1_0"/>
          <p:cNvSpPr txBox="1"/>
          <p:nvPr/>
        </p:nvSpPr>
        <p:spPr>
          <a:xfrm>
            <a:off x="2030760" y="3410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What impact, what next?</a:t>
            </a:r>
            <a:endParaRPr sz="2400" b="1">
              <a:solidFill>
                <a:srgbClr val="19526C"/>
              </a:solidFill>
              <a:latin typeface="Calibri"/>
              <a:ea typeface="Calibri"/>
              <a:cs typeface="Calibri"/>
              <a:sym typeface="Calibri"/>
            </a:endParaRPr>
          </a:p>
        </p:txBody>
      </p:sp>
      <p:sp>
        <p:nvSpPr>
          <p:cNvPr id="241" name="Google Shape;241;gd28a2c4d39_1_0"/>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a:t>
            </a:r>
            <a:endParaRPr>
              <a:solidFill>
                <a:srgbClr val="FFFFFF"/>
              </a:solidFill>
              <a:latin typeface="Calibri"/>
              <a:ea typeface="Calibri"/>
              <a:cs typeface="Calibri"/>
              <a:sym typeface="Calibri"/>
            </a:endParaRPr>
          </a:p>
        </p:txBody>
      </p:sp>
      <p:sp>
        <p:nvSpPr>
          <p:cNvPr id="242" name="Google Shape;242;gd28a2c4d39_1_0"/>
          <p:cNvSpPr txBox="1"/>
          <p:nvPr/>
        </p:nvSpPr>
        <p:spPr>
          <a:xfrm>
            <a:off x="743550" y="1324925"/>
            <a:ext cx="563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3" name="Google Shape;243;gd28a2c4d39_1_0"/>
          <p:cNvSpPr/>
          <p:nvPr/>
        </p:nvSpPr>
        <p:spPr>
          <a:xfrm>
            <a:off x="598400" y="1621550"/>
            <a:ext cx="8142300" cy="40095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600"/>
              </a:spcBef>
              <a:spcAft>
                <a:spcPts val="0"/>
              </a:spcAft>
              <a:buClr>
                <a:srgbClr val="19526C"/>
              </a:buClr>
              <a:buSzPts val="2400"/>
              <a:buFont typeface="Calibri"/>
              <a:buChar char="●"/>
            </a:pPr>
            <a:r>
              <a:rPr lang="en-GB" sz="2400" dirty="0">
                <a:solidFill>
                  <a:srgbClr val="19526C"/>
                </a:solidFill>
                <a:latin typeface="Calibri"/>
                <a:ea typeface="Calibri"/>
                <a:cs typeface="Calibri"/>
                <a:sym typeface="Calibri"/>
              </a:rPr>
              <a:t>Guided advancement across OSPAR Contracting Parties;</a:t>
            </a:r>
            <a:endParaRPr sz="2400" dirty="0">
              <a:solidFill>
                <a:srgbClr val="19526C"/>
              </a:solidFill>
              <a:latin typeface="Calibri"/>
              <a:ea typeface="Calibri"/>
              <a:cs typeface="Calibri"/>
              <a:sym typeface="Calibri"/>
            </a:endParaRPr>
          </a:p>
          <a:p>
            <a:pPr marL="457200" marR="0" lvl="0" indent="-381000" algn="l" rtl="0">
              <a:lnSpc>
                <a:spcPct val="100000"/>
              </a:lnSpc>
              <a:spcBef>
                <a:spcPts val="0"/>
              </a:spcBef>
              <a:spcAft>
                <a:spcPts val="0"/>
              </a:spcAft>
              <a:buClr>
                <a:srgbClr val="19526C"/>
              </a:buClr>
              <a:buSzPts val="2400"/>
              <a:buFont typeface="Calibri"/>
              <a:buChar char="●"/>
            </a:pPr>
            <a:r>
              <a:rPr lang="en-GB" sz="2400" dirty="0">
                <a:solidFill>
                  <a:srgbClr val="19526C"/>
                </a:solidFill>
                <a:latin typeface="Calibri"/>
                <a:ea typeface="Calibri"/>
                <a:cs typeface="Calibri"/>
                <a:sym typeface="Calibri"/>
              </a:rPr>
              <a:t>Coordinated efforts and helped sharing knowledge and information;</a:t>
            </a:r>
            <a:endParaRPr sz="2400" dirty="0">
              <a:solidFill>
                <a:srgbClr val="19526C"/>
              </a:solidFill>
              <a:latin typeface="Calibri"/>
              <a:ea typeface="Calibri"/>
              <a:cs typeface="Calibri"/>
              <a:sym typeface="Calibri"/>
            </a:endParaRPr>
          </a:p>
          <a:p>
            <a:pPr marL="457200" marR="0" lvl="0" indent="-381000" algn="l" rtl="0">
              <a:lnSpc>
                <a:spcPct val="100000"/>
              </a:lnSpc>
              <a:spcBef>
                <a:spcPts val="0"/>
              </a:spcBef>
              <a:spcAft>
                <a:spcPts val="0"/>
              </a:spcAft>
              <a:buClr>
                <a:srgbClr val="19526C"/>
              </a:buClr>
              <a:buSzPts val="2400"/>
              <a:buFont typeface="Calibri"/>
              <a:buChar char="●"/>
            </a:pPr>
            <a:r>
              <a:rPr lang="en-GB" sz="2400" dirty="0">
                <a:solidFill>
                  <a:srgbClr val="19526C"/>
                </a:solidFill>
                <a:latin typeface="Calibri"/>
                <a:ea typeface="Calibri"/>
                <a:cs typeface="Calibri"/>
                <a:sym typeface="Calibri"/>
              </a:rPr>
              <a:t>Influence outside of the region;</a:t>
            </a:r>
            <a:endParaRPr sz="2400" dirty="0">
              <a:solidFill>
                <a:srgbClr val="19526C"/>
              </a:solidFill>
              <a:latin typeface="Calibri"/>
              <a:ea typeface="Calibri"/>
              <a:cs typeface="Calibri"/>
              <a:sym typeface="Calibri"/>
            </a:endParaRPr>
          </a:p>
          <a:p>
            <a:pPr marL="457200" marR="0" lvl="0" indent="-381000" algn="l" rtl="0">
              <a:lnSpc>
                <a:spcPct val="100000"/>
              </a:lnSpc>
              <a:spcBef>
                <a:spcPts val="0"/>
              </a:spcBef>
              <a:spcAft>
                <a:spcPts val="0"/>
              </a:spcAft>
              <a:buClr>
                <a:srgbClr val="19526C"/>
              </a:buClr>
              <a:buSzPts val="2400"/>
              <a:buFont typeface="Calibri"/>
              <a:buChar char="●"/>
            </a:pPr>
            <a:r>
              <a:rPr lang="en-GB" sz="2400" dirty="0">
                <a:solidFill>
                  <a:srgbClr val="19526C"/>
                </a:solidFill>
                <a:latin typeface="Calibri"/>
                <a:ea typeface="Calibri"/>
                <a:cs typeface="Calibri"/>
                <a:sym typeface="Calibri"/>
              </a:rPr>
              <a:t>Work has been extensive - but not always easy to quantify - soft benefits.</a:t>
            </a:r>
            <a:endParaRPr sz="2400" dirty="0">
              <a:solidFill>
                <a:srgbClr val="19526C"/>
              </a:solidFill>
              <a:latin typeface="Calibri"/>
              <a:ea typeface="Calibri"/>
              <a:cs typeface="Calibri"/>
              <a:sym typeface="Calibri"/>
            </a:endParaRPr>
          </a:p>
          <a:p>
            <a:pPr marL="0" marR="0" lvl="0" indent="0" algn="l" rtl="0">
              <a:lnSpc>
                <a:spcPct val="100000"/>
              </a:lnSpc>
              <a:spcBef>
                <a:spcPts val="600"/>
              </a:spcBef>
              <a:spcAft>
                <a:spcPts val="0"/>
              </a:spcAft>
              <a:buNone/>
            </a:pPr>
            <a:endParaRPr sz="2400" dirty="0">
              <a:solidFill>
                <a:srgbClr val="19526C"/>
              </a:solidFill>
              <a:latin typeface="Calibri"/>
              <a:ea typeface="Calibri"/>
              <a:cs typeface="Calibri"/>
              <a:sym typeface="Calibri"/>
            </a:endParaRPr>
          </a:p>
          <a:p>
            <a:pPr marL="0" marR="0" lvl="0" indent="0" algn="ctr" rtl="0">
              <a:lnSpc>
                <a:spcPct val="100000"/>
              </a:lnSpc>
              <a:spcBef>
                <a:spcPts val="600"/>
              </a:spcBef>
              <a:spcAft>
                <a:spcPts val="0"/>
              </a:spcAft>
              <a:buNone/>
            </a:pPr>
            <a:r>
              <a:rPr lang="en-GB" sz="2400" b="1" dirty="0">
                <a:solidFill>
                  <a:srgbClr val="19526C"/>
                </a:solidFill>
                <a:latin typeface="Calibri"/>
                <a:ea typeface="Calibri"/>
                <a:cs typeface="Calibri"/>
                <a:sym typeface="Calibri"/>
              </a:rPr>
              <a:t>Coming soon in 2022: RAP 2</a:t>
            </a:r>
            <a:endParaRPr sz="2400" b="1" dirty="0">
              <a:solidFill>
                <a:srgbClr val="19526C"/>
              </a:solidFill>
              <a:latin typeface="Calibri"/>
              <a:ea typeface="Calibri"/>
              <a:cs typeface="Calibri"/>
              <a:sym typeface="Calibri"/>
            </a:endParaRPr>
          </a:p>
        </p:txBody>
      </p:sp>
      <p:pic>
        <p:nvPicPr>
          <p:cNvPr id="244" name="Google Shape;244;gd28a2c4d39_1_0"/>
          <p:cNvPicPr preferRelativeResize="0"/>
          <p:nvPr/>
        </p:nvPicPr>
        <p:blipFill rotWithShape="1">
          <a:blip r:embed="rId5">
            <a:alphaModFix/>
          </a:blip>
          <a:srcRect/>
          <a:stretch/>
        </p:blipFill>
        <p:spPr>
          <a:xfrm>
            <a:off x="3717050" y="4956600"/>
            <a:ext cx="1905000" cy="171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
          <p:cNvPicPr preferRelativeResize="0"/>
          <p:nvPr/>
        </p:nvPicPr>
        <p:blipFill rotWithShape="1">
          <a:blip r:embed="rId3">
            <a:alphaModFix/>
          </a:blip>
          <a:srcRect/>
          <a:stretch/>
        </p:blipFill>
        <p:spPr>
          <a:xfrm>
            <a:off x="759350" y="1208700"/>
            <a:ext cx="8006648" cy="5329125"/>
          </a:xfrm>
          <a:prstGeom prst="rect">
            <a:avLst/>
          </a:prstGeom>
          <a:noFill/>
          <a:ln>
            <a:noFill/>
          </a:ln>
        </p:spPr>
      </p:pic>
      <p:pic>
        <p:nvPicPr>
          <p:cNvPr id="251" name="Google Shape;251;p3"/>
          <p:cNvPicPr preferRelativeResize="0">
            <a:picLocks noGrp="1"/>
          </p:cNvPicPr>
          <p:nvPr>
            <p:ph type="body" idx="1"/>
          </p:nvPr>
        </p:nvPicPr>
        <p:blipFill rotWithShape="1">
          <a:blip r:embed="rId4">
            <a:alphaModFix/>
          </a:blip>
          <a:srcRect/>
          <a:stretch/>
        </p:blipFill>
        <p:spPr>
          <a:xfrm>
            <a:off x="464732" y="332656"/>
            <a:ext cx="1875020" cy="558073"/>
          </a:xfrm>
          <a:prstGeom prst="rect">
            <a:avLst/>
          </a:prstGeom>
          <a:noFill/>
          <a:ln>
            <a:noFill/>
          </a:ln>
        </p:spPr>
      </p:pic>
      <p:pic>
        <p:nvPicPr>
          <p:cNvPr id="252" name="Google Shape;252;p3"/>
          <p:cNvPicPr preferRelativeResize="0"/>
          <p:nvPr/>
        </p:nvPicPr>
        <p:blipFill rotWithShape="1">
          <a:blip r:embed="rId5">
            <a:alphaModFix/>
          </a:blip>
          <a:srcRect/>
          <a:stretch/>
        </p:blipFill>
        <p:spPr>
          <a:xfrm rot="-5400000">
            <a:off x="-3238739" y="3238740"/>
            <a:ext cx="6858000" cy="380520"/>
          </a:xfrm>
          <a:prstGeom prst="rect">
            <a:avLst/>
          </a:prstGeom>
          <a:noFill/>
          <a:ln>
            <a:noFill/>
          </a:ln>
        </p:spPr>
      </p:pic>
      <p:sp>
        <p:nvSpPr>
          <p:cNvPr id="253" name="Google Shape;253;p3"/>
          <p:cNvSpPr/>
          <p:nvPr/>
        </p:nvSpPr>
        <p:spPr>
          <a:xfrm>
            <a:off x="1403648" y="5406315"/>
            <a:ext cx="66967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
          <p:cNvSpPr txBox="1"/>
          <p:nvPr/>
        </p:nvSpPr>
        <p:spPr>
          <a:xfrm>
            <a:off x="2106960" y="3410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Follow up</a:t>
            </a:r>
            <a:endParaRPr sz="2400" b="1">
              <a:solidFill>
                <a:srgbClr val="19526C"/>
              </a:solidFill>
              <a:latin typeface="Calibri"/>
              <a:ea typeface="Calibri"/>
              <a:cs typeface="Calibri"/>
              <a:sym typeface="Calibri"/>
            </a:endParaRPr>
          </a:p>
        </p:txBody>
      </p:sp>
      <p:sp>
        <p:nvSpPr>
          <p:cNvPr id="255" name="Google Shape;255;p3"/>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a:t>
            </a:r>
            <a:endParaRPr>
              <a:solidFill>
                <a:srgbClr val="FFFFFF"/>
              </a:solidFill>
              <a:latin typeface="Calibri"/>
              <a:ea typeface="Calibri"/>
              <a:cs typeface="Calibri"/>
              <a:sym typeface="Calibri"/>
            </a:endParaRPr>
          </a:p>
        </p:txBody>
      </p:sp>
      <p:sp>
        <p:nvSpPr>
          <p:cNvPr id="256" name="Google Shape;256;p3"/>
          <p:cNvSpPr txBox="1"/>
          <p:nvPr/>
        </p:nvSpPr>
        <p:spPr>
          <a:xfrm>
            <a:off x="875675" y="5052675"/>
            <a:ext cx="8210700" cy="18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solidFill>
                  <a:srgbClr val="FFFFFF"/>
                </a:solidFill>
              </a:rPr>
              <a:t>LINKS TO Website; Social media; </a:t>
            </a:r>
            <a:endParaRPr sz="1800">
              <a:solidFill>
                <a:srgbClr val="FFFFFF"/>
              </a:solidFill>
            </a:endParaRPr>
          </a:p>
          <a:p>
            <a:pPr marL="0" lvl="0" indent="0" algn="l" rtl="0">
              <a:lnSpc>
                <a:spcPct val="115000"/>
              </a:lnSpc>
              <a:spcBef>
                <a:spcPts val="0"/>
              </a:spcBef>
              <a:spcAft>
                <a:spcPts val="0"/>
              </a:spcAft>
              <a:buNone/>
            </a:pPr>
            <a:r>
              <a:rPr lang="en-GB" sz="1800">
                <a:solidFill>
                  <a:srgbClr val="FFFFFF"/>
                </a:solidFill>
              </a:rPr>
              <a:t>Contact point</a:t>
            </a:r>
            <a:endParaRPr sz="1800">
              <a:solidFill>
                <a:srgbClr val="FFFFFF"/>
              </a:solidFill>
            </a:endParaRPr>
          </a:p>
          <a:p>
            <a:pPr marL="0" lvl="0" indent="0" algn="l" rtl="0">
              <a:lnSpc>
                <a:spcPct val="115000"/>
              </a:lnSpc>
              <a:spcBef>
                <a:spcPts val="0"/>
              </a:spcBef>
              <a:spcAft>
                <a:spcPts val="0"/>
              </a:spcAft>
              <a:buNone/>
            </a:pPr>
            <a:r>
              <a:rPr lang="en-GB" sz="1800">
                <a:solidFill>
                  <a:srgbClr val="FFFFFF"/>
                </a:solidFill>
              </a:rPr>
              <a:t>Follow us on Twitter </a:t>
            </a:r>
            <a:r>
              <a:rPr lang="en-GB" sz="1800" u="sng">
                <a:solidFill>
                  <a:srgbClr val="FFFFFF"/>
                </a:solidFill>
                <a:hlinkClick r:id="rId6">
                  <a:extLst>
                    <a:ext uri="{A12FA001-AC4F-418D-AE19-62706E023703}">
                      <ahyp:hlinkClr xmlns:ahyp="http://schemas.microsoft.com/office/drawing/2018/hyperlinkcolor" val="tx"/>
                    </a:ext>
                  </a:extLst>
                </a:hlinkClick>
              </a:rPr>
              <a:t>@osparcomm</a:t>
            </a:r>
            <a:r>
              <a:rPr lang="en-GB" sz="1800">
                <a:solidFill>
                  <a:srgbClr val="FFFFFF"/>
                </a:solidFill>
              </a:rPr>
              <a:t> and </a:t>
            </a:r>
            <a:r>
              <a:rPr lang="en-GB" sz="1800" u="sng">
                <a:solidFill>
                  <a:srgbClr val="FFFFFF"/>
                </a:solidFill>
                <a:hlinkClick r:id="rId7">
                  <a:extLst>
                    <a:ext uri="{A12FA001-AC4F-418D-AE19-62706E023703}">
                      <ahyp:hlinkClr xmlns:ahyp="http://schemas.microsoft.com/office/drawing/2018/hyperlinkcolor" val="tx"/>
                    </a:ext>
                  </a:extLst>
                </a:hlinkClick>
              </a:rPr>
              <a:t>LinkedIn</a:t>
            </a:r>
            <a:r>
              <a:rPr lang="en-GB" sz="1800">
                <a:solidFill>
                  <a:srgbClr val="FFFFFF"/>
                </a:solidFill>
              </a:rPr>
              <a:t>. </a:t>
            </a:r>
            <a:endParaRPr sz="1800">
              <a:solidFill>
                <a:srgbClr val="FFFFFF"/>
              </a:solidFill>
            </a:endParaRPr>
          </a:p>
          <a:p>
            <a:pPr marL="0" lvl="0" indent="0" algn="l" rtl="0">
              <a:lnSpc>
                <a:spcPct val="115000"/>
              </a:lnSpc>
              <a:spcBef>
                <a:spcPts val="0"/>
              </a:spcBef>
              <a:spcAft>
                <a:spcPts val="0"/>
              </a:spcAft>
              <a:buNone/>
            </a:pPr>
            <a:r>
              <a:rPr lang="en-GB" sz="1800">
                <a:solidFill>
                  <a:srgbClr val="FFFFFF"/>
                </a:solidFill>
              </a:rPr>
              <a:t>Build the conversation using </a:t>
            </a:r>
            <a:r>
              <a:rPr lang="en-GB" sz="1800" b="1">
                <a:solidFill>
                  <a:srgbClr val="FFFFFF"/>
                </a:solidFill>
              </a:rPr>
              <a:t>#MarineLitter </a:t>
            </a:r>
            <a:r>
              <a:rPr lang="en-GB" sz="1800">
                <a:solidFill>
                  <a:srgbClr val="FFFFFF"/>
                </a:solidFill>
              </a:rPr>
              <a:t>&amp; </a:t>
            </a:r>
            <a:r>
              <a:rPr lang="en-GB" sz="1800" b="1">
                <a:solidFill>
                  <a:srgbClr val="FFFFFF"/>
                </a:solidFill>
              </a:rPr>
              <a:t>#OSPAR-RAPML</a:t>
            </a:r>
            <a:endParaRPr sz="1800" b="1">
              <a:solidFill>
                <a:srgbClr val="FFFFFF"/>
              </a:solidFill>
            </a:endParaRPr>
          </a:p>
          <a:p>
            <a:pPr marL="0" lvl="0" indent="0" algn="ctr" rtl="0">
              <a:spcBef>
                <a:spcPts val="0"/>
              </a:spcBef>
              <a:spcAft>
                <a:spcPts val="0"/>
              </a:spcAft>
              <a:buNone/>
            </a:pPr>
            <a:endParaRPr sz="24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gd28a2c4d39_1_10" descr="Q:\Photo_Library_Temp_Store\BDC\Litter\Marine litter brochure\litter 1 KIMO.jpg"/>
          <p:cNvPicPr preferRelativeResize="0"/>
          <p:nvPr/>
        </p:nvPicPr>
        <p:blipFill rotWithShape="1">
          <a:blip r:embed="rId3">
            <a:alphaModFix/>
          </a:blip>
          <a:srcRect l="13848" r="137" b="1224"/>
          <a:stretch/>
        </p:blipFill>
        <p:spPr>
          <a:xfrm>
            <a:off x="1017151" y="1340768"/>
            <a:ext cx="7512518" cy="4994199"/>
          </a:xfrm>
          <a:prstGeom prst="rect">
            <a:avLst/>
          </a:prstGeom>
          <a:noFill/>
          <a:ln>
            <a:noFill/>
          </a:ln>
        </p:spPr>
      </p:pic>
      <p:pic>
        <p:nvPicPr>
          <p:cNvPr id="263" name="Google Shape;263;gd28a2c4d39_1_10"/>
          <p:cNvPicPr preferRelativeResize="0">
            <a:picLocks noGrp="1"/>
          </p:cNvPicPr>
          <p:nvPr>
            <p:ph type="body" idx="1"/>
          </p:nvPr>
        </p:nvPicPr>
        <p:blipFill rotWithShape="1">
          <a:blip r:embed="rId4">
            <a:alphaModFix/>
          </a:blip>
          <a:srcRect/>
          <a:stretch/>
        </p:blipFill>
        <p:spPr>
          <a:xfrm>
            <a:off x="464732" y="332656"/>
            <a:ext cx="1875000" cy="558000"/>
          </a:xfrm>
          <a:prstGeom prst="rect">
            <a:avLst/>
          </a:prstGeom>
          <a:noFill/>
          <a:ln>
            <a:noFill/>
          </a:ln>
        </p:spPr>
      </p:pic>
      <p:pic>
        <p:nvPicPr>
          <p:cNvPr id="264" name="Google Shape;264;gd28a2c4d39_1_10"/>
          <p:cNvPicPr preferRelativeResize="0"/>
          <p:nvPr/>
        </p:nvPicPr>
        <p:blipFill rotWithShape="1">
          <a:blip r:embed="rId5">
            <a:alphaModFix/>
          </a:blip>
          <a:srcRect/>
          <a:stretch/>
        </p:blipFill>
        <p:spPr>
          <a:xfrm rot="-5400000">
            <a:off x="-3238738" y="3238741"/>
            <a:ext cx="6857999" cy="380520"/>
          </a:xfrm>
          <a:prstGeom prst="rect">
            <a:avLst/>
          </a:prstGeom>
          <a:noFill/>
          <a:ln>
            <a:noFill/>
          </a:ln>
        </p:spPr>
      </p:pic>
      <p:sp>
        <p:nvSpPr>
          <p:cNvPr id="265" name="Google Shape;265;gd28a2c4d39_1_10"/>
          <p:cNvSpPr txBox="1"/>
          <p:nvPr/>
        </p:nvSpPr>
        <p:spPr>
          <a:xfrm>
            <a:off x="2411760" y="1886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The one slide version</a:t>
            </a:r>
            <a:endParaRPr sz="2400" b="1">
              <a:solidFill>
                <a:srgbClr val="19526C"/>
              </a:solidFill>
              <a:latin typeface="Calibri"/>
              <a:ea typeface="Calibri"/>
              <a:cs typeface="Calibri"/>
              <a:sym typeface="Calibri"/>
            </a:endParaRPr>
          </a:p>
        </p:txBody>
      </p:sp>
      <p:sp>
        <p:nvSpPr>
          <p:cNvPr id="266" name="Google Shape;266;gd28a2c4d39_1_10"/>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#MarineLitter</a:t>
            </a:r>
            <a:endParaRPr>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d28d5e5d34_0_31"/>
          <p:cNvPicPr preferRelativeResize="0">
            <a:picLocks noGrp="1"/>
          </p:cNvPicPr>
          <p:nvPr>
            <p:ph type="body" idx="1"/>
          </p:nvPr>
        </p:nvPicPr>
        <p:blipFill rotWithShape="1">
          <a:blip r:embed="rId3">
            <a:alphaModFix/>
          </a:blip>
          <a:srcRect/>
          <a:stretch/>
        </p:blipFill>
        <p:spPr>
          <a:xfrm>
            <a:off x="464732" y="332656"/>
            <a:ext cx="1875000" cy="558000"/>
          </a:xfrm>
          <a:prstGeom prst="rect">
            <a:avLst/>
          </a:prstGeom>
          <a:noFill/>
          <a:ln>
            <a:noFill/>
          </a:ln>
        </p:spPr>
      </p:pic>
      <p:pic>
        <p:nvPicPr>
          <p:cNvPr id="273" name="Google Shape;273;gd28d5e5d34_0_31"/>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274" name="Google Shape;274;gd28d5e5d34_0_31"/>
          <p:cNvSpPr txBox="1"/>
          <p:nvPr/>
        </p:nvSpPr>
        <p:spPr>
          <a:xfrm>
            <a:off x="2030760" y="341040"/>
            <a:ext cx="6660300" cy="720000"/>
          </a:xfrm>
          <a:prstGeom prst="rect">
            <a:avLst/>
          </a:prstGeom>
          <a:noFill/>
          <a:ln>
            <a:noFill/>
          </a:ln>
        </p:spPr>
        <p:txBody>
          <a:bodyPr spcFirstLastPara="1" wrap="square" lIns="91425" tIns="45700" rIns="91425" bIns="45700" anchor="t" anchorCtr="0">
            <a:noAutofit/>
          </a:bodyPr>
          <a:lstStyle/>
          <a:p>
            <a:pPr marL="361950" lvl="0" indent="-361950" algn="r" rtl="0">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Regional Action Plan for Prevention and Management of Marine Litter in the North-East Atlantic 2014-2021</a:t>
            </a:r>
            <a:endParaRPr sz="2400" b="1">
              <a:solidFill>
                <a:srgbClr val="19526C"/>
              </a:solidFill>
              <a:latin typeface="Calibri"/>
              <a:ea typeface="Calibri"/>
              <a:cs typeface="Calibri"/>
              <a:sym typeface="Calibri"/>
            </a:endParaRPr>
          </a:p>
        </p:txBody>
      </p:sp>
      <p:pic>
        <p:nvPicPr>
          <p:cNvPr id="275" name="Google Shape;275;gd28d5e5d34_0_31"/>
          <p:cNvPicPr preferRelativeResize="0"/>
          <p:nvPr/>
        </p:nvPicPr>
        <p:blipFill rotWithShape="1">
          <a:blip r:embed="rId5">
            <a:alphaModFix/>
          </a:blip>
          <a:srcRect l="6875" t="606" r="7720"/>
          <a:stretch/>
        </p:blipFill>
        <p:spPr>
          <a:xfrm>
            <a:off x="1186325" y="1710975"/>
            <a:ext cx="7147776" cy="3627225"/>
          </a:xfrm>
          <a:prstGeom prst="rect">
            <a:avLst/>
          </a:prstGeom>
          <a:noFill/>
          <a:ln>
            <a:noFill/>
          </a:ln>
        </p:spPr>
      </p:pic>
      <p:sp>
        <p:nvSpPr>
          <p:cNvPr id="276" name="Google Shape;276;gd28d5e5d34_0_31"/>
          <p:cNvSpPr txBox="1"/>
          <p:nvPr/>
        </p:nvSpPr>
        <p:spPr>
          <a:xfrm>
            <a:off x="1376200" y="6237975"/>
            <a:ext cx="70437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alibri"/>
                <a:ea typeface="Calibri"/>
                <a:cs typeface="Calibri"/>
                <a:sym typeface="Calibri"/>
              </a:rPr>
              <a:t>https://www.ospar.org/work-areas/eiha/marine-litter/regional-action-plan</a:t>
            </a:r>
            <a:endParaRPr sz="1900">
              <a:latin typeface="Calibri"/>
              <a:ea typeface="Calibri"/>
              <a:cs typeface="Calibri"/>
              <a:sym typeface="Calibri"/>
            </a:endParaRPr>
          </a:p>
        </p:txBody>
      </p:sp>
      <p:sp>
        <p:nvSpPr>
          <p:cNvPr id="277" name="Google Shape;277;gd28d5e5d34_0_31"/>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 #MarineLitter</a:t>
            </a:r>
            <a:endParaRPr>
              <a:solidFill>
                <a:srgbClr val="FFFFFF"/>
              </a:solidFill>
              <a:latin typeface="Calibri"/>
              <a:ea typeface="Calibri"/>
              <a:cs typeface="Calibri"/>
              <a:sym typeface="Calibri"/>
            </a:endParaRPr>
          </a:p>
        </p:txBody>
      </p:sp>
      <p:sp>
        <p:nvSpPr>
          <p:cNvPr id="278" name="Google Shape;278;gd28d5e5d34_0_31"/>
          <p:cNvSpPr txBox="1"/>
          <p:nvPr/>
        </p:nvSpPr>
        <p:spPr>
          <a:xfrm>
            <a:off x="1376200" y="5323575"/>
            <a:ext cx="7043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538CD5"/>
                </a:solidFill>
                <a:latin typeface="Calibri"/>
                <a:ea typeface="Calibri"/>
                <a:cs typeface="Calibri"/>
                <a:sym typeface="Calibri"/>
              </a:rPr>
              <a:t>Country led; 32 Common Actions; 23 National Actions; </a:t>
            </a:r>
            <a:endParaRPr sz="2000">
              <a:solidFill>
                <a:srgbClr val="538CD5"/>
              </a:solidFill>
              <a:latin typeface="Calibri"/>
              <a:ea typeface="Calibri"/>
              <a:cs typeface="Calibri"/>
              <a:sym typeface="Calibri"/>
            </a:endParaRPr>
          </a:p>
          <a:p>
            <a:pPr marL="0" lvl="0" indent="0" algn="ctr" rtl="0">
              <a:spcBef>
                <a:spcPts val="0"/>
              </a:spcBef>
              <a:spcAft>
                <a:spcPts val="0"/>
              </a:spcAft>
              <a:buNone/>
            </a:pPr>
            <a:r>
              <a:rPr lang="en-GB" sz="2000">
                <a:solidFill>
                  <a:srgbClr val="538CD5"/>
                </a:solidFill>
                <a:latin typeface="Calibri"/>
                <a:ea typeface="Calibri"/>
                <a:cs typeface="Calibri"/>
                <a:sym typeface="Calibri"/>
              </a:rPr>
              <a:t>Coordination mechanism - ICG-ML (EIHA)</a:t>
            </a:r>
            <a:endParaRPr sz="2000">
              <a:solidFill>
                <a:srgbClr val="538CD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gd28d5e5d34_0_9"/>
          <p:cNvPicPr preferRelativeResize="0">
            <a:picLocks noGrp="1"/>
          </p:cNvPicPr>
          <p:nvPr>
            <p:ph type="body" idx="1"/>
          </p:nvPr>
        </p:nvPicPr>
        <p:blipFill rotWithShape="1">
          <a:blip r:embed="rId3">
            <a:alphaModFix/>
          </a:blip>
          <a:srcRect/>
          <a:stretch/>
        </p:blipFill>
        <p:spPr>
          <a:xfrm>
            <a:off x="464732" y="332656"/>
            <a:ext cx="1875000" cy="558000"/>
          </a:xfrm>
          <a:prstGeom prst="rect">
            <a:avLst/>
          </a:prstGeom>
          <a:noFill/>
          <a:ln>
            <a:noFill/>
          </a:ln>
        </p:spPr>
      </p:pic>
      <p:pic>
        <p:nvPicPr>
          <p:cNvPr id="285" name="Google Shape;285;gd28d5e5d34_0_9"/>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286" name="Google Shape;286;gd28d5e5d34_0_9"/>
          <p:cNvSpPr txBox="1"/>
          <p:nvPr/>
        </p:nvSpPr>
        <p:spPr>
          <a:xfrm>
            <a:off x="2106960" y="3410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Sub header</a:t>
            </a:r>
            <a:endParaRPr sz="2400" b="1">
              <a:solidFill>
                <a:srgbClr val="19526C"/>
              </a:solidFill>
              <a:latin typeface="Calibri"/>
              <a:ea typeface="Calibri"/>
              <a:cs typeface="Calibri"/>
              <a:sym typeface="Calibri"/>
            </a:endParaRPr>
          </a:p>
        </p:txBody>
      </p:sp>
      <p:sp>
        <p:nvSpPr>
          <p:cNvPr id="287" name="Google Shape;287;gd28d5e5d34_0_9"/>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 #MarineLitter</a:t>
            </a:r>
            <a:endParaRPr>
              <a:solidFill>
                <a:srgbClr val="FFFFFF"/>
              </a:solidFill>
              <a:latin typeface="Calibri"/>
              <a:ea typeface="Calibri"/>
              <a:cs typeface="Calibri"/>
              <a:sym typeface="Calibri"/>
            </a:endParaRPr>
          </a:p>
        </p:txBody>
      </p:sp>
      <p:sp>
        <p:nvSpPr>
          <p:cNvPr id="288" name="Google Shape;288;gd28d5e5d34_0_9"/>
          <p:cNvSpPr/>
          <p:nvPr/>
        </p:nvSpPr>
        <p:spPr>
          <a:xfrm>
            <a:off x="598398" y="1610800"/>
            <a:ext cx="5543700" cy="4401300"/>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1"/>
              </a:buClr>
              <a:buSzPts val="2400"/>
              <a:buFont typeface="Arial"/>
              <a:buNone/>
            </a:pPr>
            <a:endParaRPr sz="2400" b="1" i="0" u="none" strike="noStrike" cap="none">
              <a:solidFill>
                <a:srgbClr val="19526C"/>
              </a:solidFill>
              <a:latin typeface="Calibri"/>
              <a:ea typeface="Calibri"/>
              <a:cs typeface="Calibri"/>
              <a:sym typeface="Calibri"/>
            </a:endParaRPr>
          </a:p>
          <a:p>
            <a:pPr marL="0" marR="0" lvl="0" indent="0" algn="l" rtl="0">
              <a:lnSpc>
                <a:spcPct val="100000"/>
              </a:lnSpc>
              <a:spcBef>
                <a:spcPts val="600"/>
              </a:spcBef>
              <a:spcAft>
                <a:spcPts val="0"/>
              </a:spcAft>
              <a:buNone/>
            </a:pPr>
            <a:endParaRPr sz="2400" b="1" i="0" u="none" strike="noStrike" cap="none">
              <a:solidFill>
                <a:srgbClr val="19526C"/>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4002175" y="1523250"/>
            <a:ext cx="4989300" cy="2262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9526C"/>
              </a:buClr>
              <a:buSzPts val="3600"/>
              <a:buFont typeface="Calibri"/>
              <a:buNone/>
            </a:pPr>
            <a:r>
              <a:rPr lang="en-GB" sz="3600" b="1">
                <a:solidFill>
                  <a:srgbClr val="19526C"/>
                </a:solidFill>
              </a:rPr>
              <a:t>The Marine Litter Regional Action Plan 2014-2021</a:t>
            </a:r>
            <a:endParaRPr/>
          </a:p>
        </p:txBody>
      </p:sp>
      <p:sp>
        <p:nvSpPr>
          <p:cNvPr id="98" name="Google Shape;98;p1"/>
          <p:cNvSpPr txBox="1">
            <a:spLocks noGrp="1"/>
          </p:cNvSpPr>
          <p:nvPr>
            <p:ph type="subTitle" idx="1"/>
          </p:nvPr>
        </p:nvSpPr>
        <p:spPr>
          <a:xfrm>
            <a:off x="4002175" y="4420613"/>
            <a:ext cx="4271700" cy="11478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0"/>
              </a:spcBef>
              <a:spcAft>
                <a:spcPts val="0"/>
              </a:spcAft>
              <a:buClr>
                <a:srgbClr val="888888"/>
              </a:buClr>
              <a:buSzPct val="100000"/>
              <a:buNone/>
            </a:pPr>
            <a:endParaRPr sz="1400"/>
          </a:p>
          <a:p>
            <a:pPr marL="0" lvl="0" indent="0" algn="ctr" rtl="0">
              <a:lnSpc>
                <a:spcPct val="100000"/>
              </a:lnSpc>
              <a:spcBef>
                <a:spcPts val="320"/>
              </a:spcBef>
              <a:spcAft>
                <a:spcPts val="0"/>
              </a:spcAft>
              <a:buClr>
                <a:srgbClr val="888888"/>
              </a:buClr>
              <a:buSzPct val="100000"/>
              <a:buNone/>
            </a:pPr>
            <a:endParaRPr sz="1600"/>
          </a:p>
          <a:p>
            <a:pPr marL="0" lvl="0" indent="0" algn="ctr" rtl="0">
              <a:lnSpc>
                <a:spcPct val="100000"/>
              </a:lnSpc>
              <a:spcBef>
                <a:spcPts val="320"/>
              </a:spcBef>
              <a:spcAft>
                <a:spcPts val="0"/>
              </a:spcAft>
              <a:buClr>
                <a:srgbClr val="888888"/>
              </a:buClr>
              <a:buSzPct val="100000"/>
              <a:buNone/>
            </a:pPr>
            <a:endParaRPr sz="1600"/>
          </a:p>
          <a:p>
            <a:pPr marL="0" lvl="0" indent="0" algn="ctr" rtl="0">
              <a:lnSpc>
                <a:spcPct val="100000"/>
              </a:lnSpc>
              <a:spcBef>
                <a:spcPts val="320"/>
              </a:spcBef>
              <a:spcAft>
                <a:spcPts val="0"/>
              </a:spcAft>
              <a:buClr>
                <a:srgbClr val="888888"/>
              </a:buClr>
              <a:buSzPct val="100000"/>
              <a:buNone/>
            </a:pPr>
            <a:endParaRPr sz="1600"/>
          </a:p>
          <a:p>
            <a:pPr marL="0" lvl="0" indent="0" algn="l" rtl="0">
              <a:lnSpc>
                <a:spcPct val="100000"/>
              </a:lnSpc>
              <a:spcBef>
                <a:spcPts val="320"/>
              </a:spcBef>
              <a:spcAft>
                <a:spcPts val="0"/>
              </a:spcAft>
              <a:buClr>
                <a:srgbClr val="888888"/>
              </a:buClr>
              <a:buSzPct val="100000"/>
              <a:buNone/>
            </a:pPr>
            <a:r>
              <a:rPr lang="en-GB" sz="1600"/>
              <a:t>[Event; date; name]</a:t>
            </a:r>
            <a:endParaRPr sz="1400"/>
          </a:p>
        </p:txBody>
      </p:sp>
      <p:pic>
        <p:nvPicPr>
          <p:cNvPr id="99" name="Google Shape;99;p1"/>
          <p:cNvPicPr preferRelativeResize="0"/>
          <p:nvPr/>
        </p:nvPicPr>
        <p:blipFill rotWithShape="1">
          <a:blip r:embed="rId3">
            <a:alphaModFix/>
          </a:blip>
          <a:srcRect/>
          <a:stretch/>
        </p:blipFill>
        <p:spPr>
          <a:xfrm>
            <a:off x="0" y="0"/>
            <a:ext cx="9147724" cy="1239482"/>
          </a:xfrm>
          <a:prstGeom prst="rect">
            <a:avLst/>
          </a:prstGeom>
          <a:noFill/>
          <a:ln>
            <a:noFill/>
          </a:ln>
        </p:spPr>
      </p:pic>
      <p:pic>
        <p:nvPicPr>
          <p:cNvPr id="100" name="Google Shape;100;p1"/>
          <p:cNvPicPr preferRelativeResize="0"/>
          <p:nvPr/>
        </p:nvPicPr>
        <p:blipFill rotWithShape="1">
          <a:blip r:embed="rId4">
            <a:alphaModFix/>
          </a:blip>
          <a:srcRect l="11363" t="14424" b="-283"/>
          <a:stretch/>
        </p:blipFill>
        <p:spPr>
          <a:xfrm>
            <a:off x="9" y="1239475"/>
            <a:ext cx="3934766" cy="5285875"/>
          </a:xfrm>
          <a:prstGeom prst="rect">
            <a:avLst/>
          </a:prstGeom>
          <a:noFill/>
          <a:ln>
            <a:noFill/>
          </a:ln>
          <a:effectLst>
            <a:outerShdw dist="35921" dir="2700000" algn="ctr" rotWithShape="0">
              <a:schemeClr val="lt2"/>
            </a:outerShdw>
          </a:effectLst>
        </p:spPr>
      </p:pic>
      <p:pic>
        <p:nvPicPr>
          <p:cNvPr id="101" name="Google Shape;101;p1"/>
          <p:cNvPicPr preferRelativeResize="0"/>
          <p:nvPr/>
        </p:nvPicPr>
        <p:blipFill rotWithShape="1">
          <a:blip r:embed="rId5">
            <a:alphaModFix/>
          </a:blip>
          <a:srcRect/>
          <a:stretch/>
        </p:blipFill>
        <p:spPr>
          <a:xfrm>
            <a:off x="0" y="6500025"/>
            <a:ext cx="9147725" cy="357975"/>
          </a:xfrm>
          <a:prstGeom prst="rect">
            <a:avLst/>
          </a:prstGeom>
          <a:noFill/>
          <a:ln>
            <a:noFill/>
          </a:ln>
        </p:spPr>
      </p:pic>
      <p:sp>
        <p:nvSpPr>
          <p:cNvPr id="102" name="Google Shape;102;p1"/>
          <p:cNvSpPr txBox="1"/>
          <p:nvPr/>
        </p:nvSpPr>
        <p:spPr>
          <a:xfrm>
            <a:off x="7555569" y="6500025"/>
            <a:ext cx="149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 </a:t>
            </a:r>
            <a:endParaRPr>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a:picLocks noGrp="1"/>
          </p:cNvPicPr>
          <p:nvPr>
            <p:ph type="body" idx="1"/>
          </p:nvPr>
        </p:nvPicPr>
        <p:blipFill rotWithShape="1">
          <a:blip r:embed="rId3">
            <a:alphaModFix/>
          </a:blip>
          <a:srcRect/>
          <a:stretch/>
        </p:blipFill>
        <p:spPr>
          <a:xfrm>
            <a:off x="464732" y="332656"/>
            <a:ext cx="1875000" cy="558000"/>
          </a:xfrm>
          <a:prstGeom prst="rect">
            <a:avLst/>
          </a:prstGeom>
          <a:noFill/>
          <a:ln>
            <a:noFill/>
          </a:ln>
        </p:spPr>
      </p:pic>
      <p:pic>
        <p:nvPicPr>
          <p:cNvPr id="109" name="Google Shape;109;p2"/>
          <p:cNvPicPr preferRelativeResize="0"/>
          <p:nvPr/>
        </p:nvPicPr>
        <p:blipFill rotWithShape="1">
          <a:blip r:embed="rId4">
            <a:alphaModFix/>
          </a:blip>
          <a:srcRect/>
          <a:stretch/>
        </p:blipFill>
        <p:spPr>
          <a:xfrm rot="-5400000">
            <a:off x="-3238739" y="3238740"/>
            <a:ext cx="6858000" cy="380520"/>
          </a:xfrm>
          <a:prstGeom prst="rect">
            <a:avLst/>
          </a:prstGeom>
          <a:noFill/>
          <a:ln>
            <a:noFill/>
          </a:ln>
        </p:spPr>
      </p:pic>
      <p:pic>
        <p:nvPicPr>
          <p:cNvPr id="110" name="Google Shape;110;p2" descr="OSPAR_Regions_Map"/>
          <p:cNvPicPr preferRelativeResize="0"/>
          <p:nvPr/>
        </p:nvPicPr>
        <p:blipFill rotWithShape="1">
          <a:blip r:embed="rId5">
            <a:alphaModFix/>
          </a:blip>
          <a:srcRect/>
          <a:stretch/>
        </p:blipFill>
        <p:spPr>
          <a:xfrm>
            <a:off x="4499992" y="1196752"/>
            <a:ext cx="4180034" cy="3148558"/>
          </a:xfrm>
          <a:prstGeom prst="rect">
            <a:avLst/>
          </a:prstGeom>
          <a:noFill/>
          <a:ln w="9525" cap="flat" cmpd="sng">
            <a:solidFill>
              <a:schemeClr val="lt1"/>
            </a:solidFill>
            <a:prstDash val="solid"/>
            <a:miter lim="800000"/>
            <a:headEnd type="none" w="sm" len="sm"/>
            <a:tailEnd type="none" w="sm" len="sm"/>
          </a:ln>
        </p:spPr>
      </p:pic>
      <p:sp>
        <p:nvSpPr>
          <p:cNvPr id="111" name="Google Shape;111;p2"/>
          <p:cNvSpPr/>
          <p:nvPr/>
        </p:nvSpPr>
        <p:spPr>
          <a:xfrm>
            <a:off x="5360518" y="4345310"/>
            <a:ext cx="3171922" cy="1528604"/>
          </a:xfrm>
          <a:prstGeom prst="rect">
            <a:avLst/>
          </a:prstGeom>
          <a:solidFill>
            <a:srgbClr val="FFFFFF">
              <a:alpha val="26666"/>
            </a:srgbClr>
          </a:solidFill>
          <a:ln>
            <a:noFill/>
          </a:ln>
        </p:spPr>
        <p:txBody>
          <a:bodyPr spcFirstLastPara="1" wrap="square" lIns="0" tIns="0" rIns="0" bIns="0" anchor="t" anchorCtr="0">
            <a:noAutofit/>
          </a:bodyPr>
          <a:lstStyle/>
          <a:p>
            <a:pPr marL="287338" marR="0" lvl="0" indent="-287338" algn="r" rtl="0">
              <a:lnSpc>
                <a:spcPct val="80000"/>
              </a:lnSpc>
              <a:spcBef>
                <a:spcPts val="0"/>
              </a:spcBef>
              <a:spcAft>
                <a:spcPts val="0"/>
              </a:spcAft>
              <a:buClr>
                <a:srgbClr val="008BFE"/>
              </a:buClr>
              <a:buSzPts val="1400"/>
              <a:buFont typeface="Times"/>
              <a:buNone/>
            </a:pPr>
            <a:r>
              <a:rPr lang="en-GB" sz="1400" b="1" i="0" u="none" strike="noStrike" cap="none">
                <a:solidFill>
                  <a:srgbClr val="19526C"/>
                </a:solidFill>
                <a:latin typeface="Calibri"/>
                <a:ea typeface="Calibri"/>
                <a:cs typeface="Calibri"/>
                <a:sym typeface="Calibri"/>
              </a:rPr>
              <a:t>OSPAR Maritime Area and Regions:  </a:t>
            </a:r>
            <a:endParaRPr sz="1400" b="0" i="0" u="none" strike="noStrike" cap="none">
              <a:solidFill>
                <a:srgbClr val="000000"/>
              </a:solidFill>
              <a:latin typeface="Arial"/>
              <a:ea typeface="Arial"/>
              <a:cs typeface="Arial"/>
              <a:sym typeface="Arial"/>
            </a:endParaRPr>
          </a:p>
          <a:p>
            <a:pPr marL="0" marR="0" lvl="0" indent="0" algn="r" rtl="0">
              <a:lnSpc>
                <a:spcPct val="80000"/>
              </a:lnSpc>
              <a:spcBef>
                <a:spcPts val="700"/>
              </a:spcBef>
              <a:spcAft>
                <a:spcPts val="0"/>
              </a:spcAft>
              <a:buClr>
                <a:srgbClr val="008BFE"/>
              </a:buClr>
              <a:buSzPts val="1200"/>
              <a:buFont typeface="Times"/>
              <a:buNone/>
            </a:pPr>
            <a:r>
              <a:rPr lang="en-GB" sz="1200" b="0" i="0" u="none" strike="noStrike" cap="none">
                <a:solidFill>
                  <a:srgbClr val="19526C"/>
                </a:solidFill>
                <a:latin typeface="Calibri"/>
                <a:ea typeface="Calibri"/>
                <a:cs typeface="Calibri"/>
                <a:sym typeface="Calibri"/>
              </a:rPr>
              <a:t>Region I: Arctic Waters </a:t>
            </a:r>
            <a:endParaRPr sz="1400" b="0" i="0" u="none" strike="noStrike" cap="none">
              <a:solidFill>
                <a:srgbClr val="000000"/>
              </a:solidFill>
              <a:latin typeface="Arial"/>
              <a:ea typeface="Arial"/>
              <a:cs typeface="Arial"/>
              <a:sym typeface="Arial"/>
            </a:endParaRPr>
          </a:p>
          <a:p>
            <a:pPr marL="0" marR="0" lvl="0" indent="0" algn="r" rtl="0">
              <a:lnSpc>
                <a:spcPct val="80000"/>
              </a:lnSpc>
              <a:spcBef>
                <a:spcPts val="600"/>
              </a:spcBef>
              <a:spcAft>
                <a:spcPts val="0"/>
              </a:spcAft>
              <a:buClr>
                <a:srgbClr val="008BFE"/>
              </a:buClr>
              <a:buSzPts val="1200"/>
              <a:buFont typeface="Times"/>
              <a:buNone/>
            </a:pPr>
            <a:r>
              <a:rPr lang="en-GB" sz="1200" b="0" i="0" u="none" strike="noStrike" cap="none">
                <a:solidFill>
                  <a:srgbClr val="19526C"/>
                </a:solidFill>
                <a:latin typeface="Calibri"/>
                <a:ea typeface="Calibri"/>
                <a:cs typeface="Calibri"/>
                <a:sym typeface="Calibri"/>
              </a:rPr>
              <a:t>Region II: Greater North Sea </a:t>
            </a:r>
            <a:endParaRPr sz="1400" b="0" i="0" u="none" strike="noStrike" cap="none">
              <a:solidFill>
                <a:srgbClr val="000000"/>
              </a:solidFill>
              <a:latin typeface="Arial"/>
              <a:ea typeface="Arial"/>
              <a:cs typeface="Arial"/>
              <a:sym typeface="Arial"/>
            </a:endParaRPr>
          </a:p>
          <a:p>
            <a:pPr marL="0" marR="0" lvl="0" indent="0" algn="r" rtl="0">
              <a:lnSpc>
                <a:spcPct val="80000"/>
              </a:lnSpc>
              <a:spcBef>
                <a:spcPts val="600"/>
              </a:spcBef>
              <a:spcAft>
                <a:spcPts val="0"/>
              </a:spcAft>
              <a:buClr>
                <a:srgbClr val="008BFE"/>
              </a:buClr>
              <a:buSzPts val="1200"/>
              <a:buFont typeface="Times"/>
              <a:buNone/>
            </a:pPr>
            <a:r>
              <a:rPr lang="en-GB" sz="1200" b="0" i="0" u="none" strike="noStrike" cap="none">
                <a:solidFill>
                  <a:srgbClr val="19526C"/>
                </a:solidFill>
                <a:latin typeface="Calibri"/>
                <a:ea typeface="Calibri"/>
                <a:cs typeface="Calibri"/>
                <a:sym typeface="Calibri"/>
              </a:rPr>
              <a:t>Region III: Celtic Seas</a:t>
            </a:r>
            <a:endParaRPr sz="1400" b="0" i="0" u="none" strike="noStrike" cap="none">
              <a:solidFill>
                <a:srgbClr val="000000"/>
              </a:solidFill>
              <a:latin typeface="Arial"/>
              <a:ea typeface="Arial"/>
              <a:cs typeface="Arial"/>
              <a:sym typeface="Arial"/>
            </a:endParaRPr>
          </a:p>
          <a:p>
            <a:pPr marL="0" marR="0" lvl="0" indent="0" algn="r" rtl="0">
              <a:lnSpc>
                <a:spcPct val="80000"/>
              </a:lnSpc>
              <a:spcBef>
                <a:spcPts val="600"/>
              </a:spcBef>
              <a:spcAft>
                <a:spcPts val="0"/>
              </a:spcAft>
              <a:buClr>
                <a:srgbClr val="008BFE"/>
              </a:buClr>
              <a:buSzPts val="1200"/>
              <a:buFont typeface="Times"/>
              <a:buNone/>
            </a:pPr>
            <a:r>
              <a:rPr lang="en-GB" sz="1200" b="0" i="0" u="none" strike="noStrike" cap="none">
                <a:solidFill>
                  <a:srgbClr val="19526C"/>
                </a:solidFill>
                <a:latin typeface="Calibri"/>
                <a:ea typeface="Calibri"/>
                <a:cs typeface="Calibri"/>
                <a:sym typeface="Calibri"/>
              </a:rPr>
              <a:t>Region IV: Bay of Biscay / Iberian Coast</a:t>
            </a:r>
            <a:endParaRPr sz="1400" b="0" i="0" u="none" strike="noStrike" cap="none">
              <a:solidFill>
                <a:srgbClr val="000000"/>
              </a:solidFill>
              <a:latin typeface="Arial"/>
              <a:ea typeface="Arial"/>
              <a:cs typeface="Arial"/>
              <a:sym typeface="Arial"/>
            </a:endParaRPr>
          </a:p>
          <a:p>
            <a:pPr marL="0" marR="0" lvl="0" indent="0" algn="r" rtl="0">
              <a:lnSpc>
                <a:spcPct val="80000"/>
              </a:lnSpc>
              <a:spcBef>
                <a:spcPts val="600"/>
              </a:spcBef>
              <a:spcAft>
                <a:spcPts val="0"/>
              </a:spcAft>
              <a:buClr>
                <a:srgbClr val="008BFE"/>
              </a:buClr>
              <a:buSzPts val="1200"/>
              <a:buFont typeface="Times"/>
              <a:buNone/>
            </a:pPr>
            <a:r>
              <a:rPr lang="en-GB" sz="1200" b="0" i="0" u="none" strike="noStrike" cap="none">
                <a:solidFill>
                  <a:srgbClr val="19526C"/>
                </a:solidFill>
                <a:latin typeface="Calibri"/>
                <a:ea typeface="Calibri"/>
                <a:cs typeface="Calibri"/>
                <a:sym typeface="Calibri"/>
              </a:rPr>
              <a:t>Region V: Wider Atlantic</a:t>
            </a:r>
            <a:endParaRPr sz="1200" b="0" i="0" u="none" strike="noStrike" cap="none">
              <a:solidFill>
                <a:srgbClr val="081873"/>
              </a:solidFill>
              <a:latin typeface="Calibri"/>
              <a:ea typeface="Calibri"/>
              <a:cs typeface="Calibri"/>
              <a:sym typeface="Calibri"/>
            </a:endParaRPr>
          </a:p>
        </p:txBody>
      </p:sp>
      <p:pic>
        <p:nvPicPr>
          <p:cNvPr id="112" name="Google Shape;112;p2"/>
          <p:cNvPicPr preferRelativeResize="0"/>
          <p:nvPr/>
        </p:nvPicPr>
        <p:blipFill rotWithShape="1">
          <a:blip r:embed="rId6">
            <a:alphaModFix/>
          </a:blip>
          <a:srcRect t="8962"/>
          <a:stretch/>
        </p:blipFill>
        <p:spPr>
          <a:xfrm>
            <a:off x="2165153" y="1925540"/>
            <a:ext cx="1542751" cy="617746"/>
          </a:xfrm>
          <a:prstGeom prst="rect">
            <a:avLst/>
          </a:prstGeom>
          <a:noFill/>
          <a:ln>
            <a:noFill/>
          </a:ln>
        </p:spPr>
      </p:pic>
      <p:pic>
        <p:nvPicPr>
          <p:cNvPr id="113" name="Google Shape;113;p2"/>
          <p:cNvPicPr preferRelativeResize="0"/>
          <p:nvPr/>
        </p:nvPicPr>
        <p:blipFill rotWithShape="1">
          <a:blip r:embed="rId7">
            <a:alphaModFix/>
          </a:blip>
          <a:srcRect l="4013"/>
          <a:stretch/>
        </p:blipFill>
        <p:spPr>
          <a:xfrm>
            <a:off x="681368" y="5407138"/>
            <a:ext cx="1946416" cy="594356"/>
          </a:xfrm>
          <a:prstGeom prst="rect">
            <a:avLst/>
          </a:prstGeom>
          <a:noFill/>
          <a:ln>
            <a:noFill/>
          </a:ln>
        </p:spPr>
      </p:pic>
      <p:pic>
        <p:nvPicPr>
          <p:cNvPr id="114" name="Google Shape;114;p2"/>
          <p:cNvPicPr preferRelativeResize="0"/>
          <p:nvPr/>
        </p:nvPicPr>
        <p:blipFill rotWithShape="1">
          <a:blip r:embed="rId8">
            <a:alphaModFix/>
          </a:blip>
          <a:srcRect b="10817"/>
          <a:stretch/>
        </p:blipFill>
        <p:spPr>
          <a:xfrm>
            <a:off x="2411760" y="3030874"/>
            <a:ext cx="1296144" cy="529804"/>
          </a:xfrm>
          <a:prstGeom prst="rect">
            <a:avLst/>
          </a:prstGeom>
          <a:noFill/>
          <a:ln>
            <a:noFill/>
          </a:ln>
        </p:spPr>
      </p:pic>
      <p:pic>
        <p:nvPicPr>
          <p:cNvPr id="115" name="Google Shape;115;p2"/>
          <p:cNvPicPr preferRelativeResize="0"/>
          <p:nvPr/>
        </p:nvPicPr>
        <p:blipFill rotWithShape="1">
          <a:blip r:embed="rId9">
            <a:alphaModFix/>
          </a:blip>
          <a:srcRect/>
          <a:stretch/>
        </p:blipFill>
        <p:spPr>
          <a:xfrm>
            <a:off x="1285564" y="2454810"/>
            <a:ext cx="1486236" cy="576558"/>
          </a:xfrm>
          <a:prstGeom prst="rect">
            <a:avLst/>
          </a:prstGeom>
          <a:noFill/>
          <a:ln>
            <a:noFill/>
          </a:ln>
        </p:spPr>
      </p:pic>
      <p:pic>
        <p:nvPicPr>
          <p:cNvPr id="116" name="Google Shape;116;p2"/>
          <p:cNvPicPr preferRelativeResize="0"/>
          <p:nvPr/>
        </p:nvPicPr>
        <p:blipFill rotWithShape="1">
          <a:blip r:embed="rId10">
            <a:alphaModFix/>
          </a:blip>
          <a:srcRect/>
          <a:stretch/>
        </p:blipFill>
        <p:spPr>
          <a:xfrm>
            <a:off x="1464776" y="1370144"/>
            <a:ext cx="1438079" cy="483388"/>
          </a:xfrm>
          <a:prstGeom prst="rect">
            <a:avLst/>
          </a:prstGeom>
          <a:noFill/>
          <a:ln>
            <a:noFill/>
          </a:ln>
        </p:spPr>
      </p:pic>
      <p:pic>
        <p:nvPicPr>
          <p:cNvPr id="117" name="Google Shape;117;p2"/>
          <p:cNvPicPr preferRelativeResize="0"/>
          <p:nvPr/>
        </p:nvPicPr>
        <p:blipFill rotWithShape="1">
          <a:blip r:embed="rId11">
            <a:alphaModFix/>
          </a:blip>
          <a:srcRect/>
          <a:stretch/>
        </p:blipFill>
        <p:spPr>
          <a:xfrm>
            <a:off x="755576" y="4057278"/>
            <a:ext cx="1452217" cy="664458"/>
          </a:xfrm>
          <a:prstGeom prst="rect">
            <a:avLst/>
          </a:prstGeom>
          <a:noFill/>
          <a:ln>
            <a:noFill/>
          </a:ln>
        </p:spPr>
      </p:pic>
      <p:pic>
        <p:nvPicPr>
          <p:cNvPr id="118" name="Google Shape;118;p2"/>
          <p:cNvPicPr preferRelativeResize="0"/>
          <p:nvPr/>
        </p:nvPicPr>
        <p:blipFill rotWithShape="1">
          <a:blip r:embed="rId12">
            <a:alphaModFix/>
          </a:blip>
          <a:srcRect/>
          <a:stretch/>
        </p:blipFill>
        <p:spPr>
          <a:xfrm>
            <a:off x="2876776" y="2454810"/>
            <a:ext cx="1695224" cy="599383"/>
          </a:xfrm>
          <a:prstGeom prst="rect">
            <a:avLst/>
          </a:prstGeom>
          <a:noFill/>
          <a:ln>
            <a:noFill/>
          </a:ln>
        </p:spPr>
      </p:pic>
      <p:pic>
        <p:nvPicPr>
          <p:cNvPr id="119" name="Google Shape;119;p2"/>
          <p:cNvPicPr preferRelativeResize="0"/>
          <p:nvPr/>
        </p:nvPicPr>
        <p:blipFill rotWithShape="1">
          <a:blip r:embed="rId13">
            <a:alphaModFix/>
          </a:blip>
          <a:srcRect/>
          <a:stretch/>
        </p:blipFill>
        <p:spPr>
          <a:xfrm>
            <a:off x="2970739" y="1347683"/>
            <a:ext cx="1457364" cy="597388"/>
          </a:xfrm>
          <a:prstGeom prst="rect">
            <a:avLst/>
          </a:prstGeom>
          <a:noFill/>
          <a:ln>
            <a:noFill/>
          </a:ln>
        </p:spPr>
      </p:pic>
      <p:pic>
        <p:nvPicPr>
          <p:cNvPr id="120" name="Google Shape;120;p2"/>
          <p:cNvPicPr preferRelativeResize="0"/>
          <p:nvPr/>
        </p:nvPicPr>
        <p:blipFill rotWithShape="1">
          <a:blip r:embed="rId14">
            <a:alphaModFix/>
          </a:blip>
          <a:srcRect/>
          <a:stretch/>
        </p:blipFill>
        <p:spPr>
          <a:xfrm>
            <a:off x="3095203" y="3534930"/>
            <a:ext cx="1332781" cy="618791"/>
          </a:xfrm>
          <a:prstGeom prst="rect">
            <a:avLst/>
          </a:prstGeom>
          <a:noFill/>
          <a:ln>
            <a:noFill/>
          </a:ln>
        </p:spPr>
      </p:pic>
      <p:pic>
        <p:nvPicPr>
          <p:cNvPr id="121" name="Google Shape;121;p2"/>
          <p:cNvPicPr preferRelativeResize="0"/>
          <p:nvPr/>
        </p:nvPicPr>
        <p:blipFill rotWithShape="1">
          <a:blip r:embed="rId15">
            <a:alphaModFix/>
          </a:blip>
          <a:srcRect/>
          <a:stretch/>
        </p:blipFill>
        <p:spPr>
          <a:xfrm>
            <a:off x="1697122" y="3534930"/>
            <a:ext cx="1218694" cy="567873"/>
          </a:xfrm>
          <a:prstGeom prst="rect">
            <a:avLst/>
          </a:prstGeom>
          <a:noFill/>
          <a:ln>
            <a:noFill/>
          </a:ln>
        </p:spPr>
      </p:pic>
      <p:pic>
        <p:nvPicPr>
          <p:cNvPr id="122" name="Google Shape;122;p2"/>
          <p:cNvPicPr preferRelativeResize="0"/>
          <p:nvPr/>
        </p:nvPicPr>
        <p:blipFill rotWithShape="1">
          <a:blip r:embed="rId16">
            <a:alphaModFix/>
          </a:blip>
          <a:srcRect/>
          <a:stretch/>
        </p:blipFill>
        <p:spPr>
          <a:xfrm>
            <a:off x="837425" y="1825030"/>
            <a:ext cx="1254701" cy="688722"/>
          </a:xfrm>
          <a:prstGeom prst="rect">
            <a:avLst/>
          </a:prstGeom>
          <a:noFill/>
          <a:ln>
            <a:noFill/>
          </a:ln>
        </p:spPr>
      </p:pic>
      <p:pic>
        <p:nvPicPr>
          <p:cNvPr id="123" name="Google Shape;123;p2"/>
          <p:cNvPicPr preferRelativeResize="0"/>
          <p:nvPr/>
        </p:nvPicPr>
        <p:blipFill rotWithShape="1">
          <a:blip r:embed="rId17">
            <a:alphaModFix/>
          </a:blip>
          <a:srcRect/>
          <a:stretch/>
        </p:blipFill>
        <p:spPr>
          <a:xfrm>
            <a:off x="829295" y="4824152"/>
            <a:ext cx="1582465" cy="529270"/>
          </a:xfrm>
          <a:prstGeom prst="rect">
            <a:avLst/>
          </a:prstGeom>
          <a:noFill/>
          <a:ln>
            <a:noFill/>
          </a:ln>
        </p:spPr>
      </p:pic>
      <p:pic>
        <p:nvPicPr>
          <p:cNvPr id="124" name="Google Shape;124;p2"/>
          <p:cNvPicPr preferRelativeResize="0"/>
          <p:nvPr/>
        </p:nvPicPr>
        <p:blipFill rotWithShape="1">
          <a:blip r:embed="rId18">
            <a:alphaModFix/>
          </a:blip>
          <a:srcRect/>
          <a:stretch/>
        </p:blipFill>
        <p:spPr>
          <a:xfrm>
            <a:off x="2699792" y="5214038"/>
            <a:ext cx="1071434" cy="571432"/>
          </a:xfrm>
          <a:prstGeom prst="rect">
            <a:avLst/>
          </a:prstGeom>
          <a:noFill/>
          <a:ln>
            <a:noFill/>
          </a:ln>
        </p:spPr>
      </p:pic>
      <p:pic>
        <p:nvPicPr>
          <p:cNvPr id="125" name="Google Shape;125;p2"/>
          <p:cNvPicPr preferRelativeResize="0"/>
          <p:nvPr/>
        </p:nvPicPr>
        <p:blipFill rotWithShape="1">
          <a:blip r:embed="rId19">
            <a:alphaModFix/>
          </a:blip>
          <a:srcRect/>
          <a:stretch/>
        </p:blipFill>
        <p:spPr>
          <a:xfrm>
            <a:off x="2267744" y="4110994"/>
            <a:ext cx="1565523" cy="559115"/>
          </a:xfrm>
          <a:prstGeom prst="rect">
            <a:avLst/>
          </a:prstGeom>
          <a:noFill/>
          <a:ln>
            <a:noFill/>
          </a:ln>
        </p:spPr>
      </p:pic>
      <p:pic>
        <p:nvPicPr>
          <p:cNvPr id="126" name="Google Shape;126;p2"/>
          <p:cNvPicPr preferRelativeResize="0"/>
          <p:nvPr/>
        </p:nvPicPr>
        <p:blipFill rotWithShape="1">
          <a:blip r:embed="rId20">
            <a:alphaModFix/>
          </a:blip>
          <a:srcRect/>
          <a:stretch/>
        </p:blipFill>
        <p:spPr>
          <a:xfrm>
            <a:off x="778614" y="3030874"/>
            <a:ext cx="1345114" cy="557434"/>
          </a:xfrm>
          <a:prstGeom prst="rect">
            <a:avLst/>
          </a:prstGeom>
          <a:noFill/>
          <a:ln>
            <a:noFill/>
          </a:ln>
        </p:spPr>
      </p:pic>
      <p:pic>
        <p:nvPicPr>
          <p:cNvPr id="127" name="Google Shape;127;p2"/>
          <p:cNvPicPr preferRelativeResize="0"/>
          <p:nvPr/>
        </p:nvPicPr>
        <p:blipFill rotWithShape="1">
          <a:blip r:embed="rId21">
            <a:alphaModFix/>
          </a:blip>
          <a:srcRect l="1154" r="7921"/>
          <a:stretch/>
        </p:blipFill>
        <p:spPr>
          <a:xfrm>
            <a:off x="2463460" y="4687058"/>
            <a:ext cx="1820508" cy="637333"/>
          </a:xfrm>
          <a:prstGeom prst="rect">
            <a:avLst/>
          </a:prstGeom>
          <a:noFill/>
          <a:ln>
            <a:noFill/>
          </a:ln>
        </p:spPr>
      </p:pic>
      <p:sp>
        <p:nvSpPr>
          <p:cNvPr id="128" name="Google Shape;128;p2"/>
          <p:cNvSpPr txBox="1"/>
          <p:nvPr/>
        </p:nvSpPr>
        <p:spPr>
          <a:xfrm>
            <a:off x="2411760" y="188640"/>
            <a:ext cx="6660232" cy="72008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i="0" u="none" strike="noStrike" cap="none">
                <a:solidFill>
                  <a:srgbClr val="19526C"/>
                </a:solidFill>
                <a:latin typeface="Calibri"/>
                <a:ea typeface="Calibri"/>
                <a:cs typeface="Calibri"/>
                <a:sym typeface="Calibri"/>
              </a:rPr>
              <a:t>Contracting Parties </a:t>
            </a:r>
            <a:endParaRPr sz="2400" b="1">
              <a:solidFill>
                <a:srgbClr val="19526C"/>
              </a:solidFill>
              <a:latin typeface="Calibri"/>
              <a:ea typeface="Calibri"/>
              <a:cs typeface="Calibri"/>
              <a:sym typeface="Calibri"/>
            </a:endParaRPr>
          </a:p>
        </p:txBody>
      </p:sp>
      <p:sp>
        <p:nvSpPr>
          <p:cNvPr id="129" name="Google Shape;129;p2"/>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 #MarineLitter</a:t>
            </a:r>
            <a:endParaRPr>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4"/>
          <p:cNvPicPr preferRelativeResize="0">
            <a:picLocks noGrp="1"/>
          </p:cNvPicPr>
          <p:nvPr>
            <p:ph type="body" idx="1"/>
          </p:nvPr>
        </p:nvPicPr>
        <p:blipFill rotWithShape="1">
          <a:blip r:embed="rId3">
            <a:alphaModFix/>
          </a:blip>
          <a:srcRect/>
          <a:stretch/>
        </p:blipFill>
        <p:spPr>
          <a:xfrm>
            <a:off x="464732" y="332656"/>
            <a:ext cx="1875020" cy="558073"/>
          </a:xfrm>
          <a:prstGeom prst="rect">
            <a:avLst/>
          </a:prstGeom>
          <a:noFill/>
          <a:ln>
            <a:noFill/>
          </a:ln>
        </p:spPr>
      </p:pic>
      <p:pic>
        <p:nvPicPr>
          <p:cNvPr id="136" name="Google Shape;136;p4"/>
          <p:cNvPicPr preferRelativeResize="0"/>
          <p:nvPr/>
        </p:nvPicPr>
        <p:blipFill rotWithShape="1">
          <a:blip r:embed="rId4">
            <a:alphaModFix/>
          </a:blip>
          <a:srcRect/>
          <a:stretch/>
        </p:blipFill>
        <p:spPr>
          <a:xfrm rot="-5400000">
            <a:off x="-3238739" y="3238740"/>
            <a:ext cx="6858000" cy="380520"/>
          </a:xfrm>
          <a:prstGeom prst="rect">
            <a:avLst/>
          </a:prstGeom>
          <a:noFill/>
          <a:ln>
            <a:noFill/>
          </a:ln>
        </p:spPr>
      </p:pic>
      <p:sp>
        <p:nvSpPr>
          <p:cNvPr id="137" name="Google Shape;137;p4"/>
          <p:cNvSpPr txBox="1"/>
          <p:nvPr/>
        </p:nvSpPr>
        <p:spPr>
          <a:xfrm>
            <a:off x="2411760" y="188640"/>
            <a:ext cx="6660232" cy="72008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Obligations under t</a:t>
            </a:r>
            <a:r>
              <a:rPr lang="en-GB" sz="2400" b="1" i="0" u="none" strike="noStrike" cap="none">
                <a:solidFill>
                  <a:srgbClr val="19526C"/>
                </a:solidFill>
                <a:latin typeface="Calibri"/>
                <a:ea typeface="Calibri"/>
                <a:cs typeface="Calibri"/>
                <a:sym typeface="Calibri"/>
              </a:rPr>
              <a:t>he OSPAR Convention</a:t>
            </a:r>
            <a:endParaRPr sz="1400" b="0" i="0" u="none" strike="noStrike" cap="none">
              <a:solidFill>
                <a:srgbClr val="000000"/>
              </a:solidFill>
              <a:latin typeface="Arial"/>
              <a:ea typeface="Arial"/>
              <a:cs typeface="Arial"/>
              <a:sym typeface="Arial"/>
            </a:endParaRPr>
          </a:p>
        </p:txBody>
      </p:sp>
      <p:sp>
        <p:nvSpPr>
          <p:cNvPr id="138" name="Google Shape;138;p4"/>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#MarineLitter</a:t>
            </a:r>
            <a:endParaRPr>
              <a:solidFill>
                <a:srgbClr val="FFFFFF"/>
              </a:solidFill>
              <a:latin typeface="Calibri"/>
              <a:ea typeface="Calibri"/>
              <a:cs typeface="Calibri"/>
              <a:sym typeface="Calibri"/>
            </a:endParaRPr>
          </a:p>
        </p:txBody>
      </p:sp>
      <p:sp>
        <p:nvSpPr>
          <p:cNvPr id="139" name="Google Shape;139;p4"/>
          <p:cNvSpPr txBox="1"/>
          <p:nvPr/>
        </p:nvSpPr>
        <p:spPr>
          <a:xfrm rot="5400000">
            <a:off x="7808175" y="5487825"/>
            <a:ext cx="236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FFFF"/>
                </a:solidFill>
                <a:latin typeface="Calibri"/>
                <a:ea typeface="Calibri"/>
                <a:cs typeface="Calibri"/>
                <a:sym typeface="Calibri"/>
              </a:rPr>
              <a:t>Photo: Eleanor Partridge (Marine Photobank)</a:t>
            </a:r>
            <a:endParaRPr sz="900">
              <a:solidFill>
                <a:srgbClr val="FFFFFF"/>
              </a:solidFill>
              <a:latin typeface="Calibri"/>
              <a:ea typeface="Calibri"/>
              <a:cs typeface="Calibri"/>
              <a:sym typeface="Calibri"/>
            </a:endParaRPr>
          </a:p>
        </p:txBody>
      </p:sp>
      <p:sp>
        <p:nvSpPr>
          <p:cNvPr id="140" name="Google Shape;140;p4"/>
          <p:cNvSpPr txBox="1"/>
          <p:nvPr/>
        </p:nvSpPr>
        <p:spPr>
          <a:xfrm>
            <a:off x="532725" y="1295400"/>
            <a:ext cx="3987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GB" sz="1800" b="1">
                <a:solidFill>
                  <a:srgbClr val="333333"/>
                </a:solidFill>
                <a:latin typeface="Calibri"/>
                <a:ea typeface="Calibri"/>
                <a:cs typeface="Calibri"/>
                <a:sym typeface="Calibri"/>
              </a:rPr>
              <a:t>Articles 3</a:t>
            </a:r>
            <a:r>
              <a:rPr lang="en-GB" sz="1800">
                <a:solidFill>
                  <a:srgbClr val="333333"/>
                </a:solidFill>
                <a:latin typeface="Calibri"/>
                <a:ea typeface="Calibri"/>
                <a:cs typeface="Calibri"/>
                <a:sym typeface="Calibri"/>
              </a:rPr>
              <a:t> and </a:t>
            </a:r>
            <a:r>
              <a:rPr lang="en-GB" sz="1800" b="1">
                <a:solidFill>
                  <a:srgbClr val="333333"/>
                </a:solidFill>
                <a:latin typeface="Calibri"/>
                <a:ea typeface="Calibri"/>
                <a:cs typeface="Calibri"/>
                <a:sym typeface="Calibri"/>
              </a:rPr>
              <a:t>5</a:t>
            </a:r>
            <a:r>
              <a:rPr lang="en-GB" sz="1800">
                <a:solidFill>
                  <a:srgbClr val="333333"/>
                </a:solidFill>
                <a:latin typeface="Calibri"/>
                <a:ea typeface="Calibri"/>
                <a:cs typeface="Calibri"/>
                <a:sym typeface="Calibri"/>
              </a:rPr>
              <a:t> and </a:t>
            </a:r>
            <a:r>
              <a:rPr lang="en-GB" sz="1800" b="1">
                <a:solidFill>
                  <a:srgbClr val="333333"/>
                </a:solidFill>
                <a:latin typeface="Calibri"/>
                <a:ea typeface="Calibri"/>
                <a:cs typeface="Calibri"/>
                <a:sym typeface="Calibri"/>
              </a:rPr>
              <a:t>Annexes I and III</a:t>
            </a:r>
            <a:r>
              <a:rPr lang="en-GB" sz="1800">
                <a:solidFill>
                  <a:srgbClr val="333333"/>
                </a:solidFill>
                <a:latin typeface="Calibri"/>
                <a:ea typeface="Calibri"/>
                <a:cs typeface="Calibri"/>
                <a:sym typeface="Calibri"/>
              </a:rPr>
              <a:t> require Contracting Parties to take, individually and jointly, all possible steps to prevent and eliminate pollution from land-based and from offshore sources in accordance with the provisions of the Convention;</a:t>
            </a:r>
            <a:endParaRPr sz="1800">
              <a:solidFill>
                <a:srgbClr val="333333"/>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rgbClr val="333333"/>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800" b="1">
                <a:solidFill>
                  <a:srgbClr val="333333"/>
                </a:solidFill>
                <a:latin typeface="Calibri"/>
                <a:ea typeface="Calibri"/>
                <a:cs typeface="Calibri"/>
                <a:sym typeface="Calibri"/>
              </a:rPr>
              <a:t>Annex V </a:t>
            </a:r>
            <a:r>
              <a:rPr lang="en-GB" sz="1800">
                <a:solidFill>
                  <a:srgbClr val="333333"/>
                </a:solidFill>
                <a:latin typeface="Calibri"/>
                <a:ea typeface="Calibri"/>
                <a:cs typeface="Calibri"/>
                <a:sym typeface="Calibri"/>
              </a:rPr>
              <a:t>on the protection and conservation of the ecosystems and biological diversity of the maritime area makes it a duty of the OSPAR Commission to draw up programmes and measures for the control of the human activities identified by the application of the criteria in Appendix 3;</a:t>
            </a:r>
            <a:endParaRPr sz="1800">
              <a:solidFill>
                <a:srgbClr val="333333"/>
              </a:solidFill>
              <a:latin typeface="Calibri"/>
              <a:ea typeface="Calibri"/>
              <a:cs typeface="Calibri"/>
              <a:sym typeface="Calibri"/>
            </a:endParaRPr>
          </a:p>
          <a:p>
            <a:pPr marL="0" lvl="0" indent="0" algn="l" rtl="0">
              <a:spcBef>
                <a:spcPts val="0"/>
              </a:spcBef>
              <a:spcAft>
                <a:spcPts val="0"/>
              </a:spcAft>
              <a:buNone/>
            </a:pPr>
            <a:endParaRPr sz="1800" b="1">
              <a:solidFill>
                <a:srgbClr val="333333"/>
              </a:solidFill>
              <a:latin typeface="Calibri"/>
              <a:ea typeface="Calibri"/>
              <a:cs typeface="Calibri"/>
              <a:sym typeface="Calibri"/>
            </a:endParaRPr>
          </a:p>
        </p:txBody>
      </p:sp>
      <p:pic>
        <p:nvPicPr>
          <p:cNvPr id="141" name="Google Shape;141;p4"/>
          <p:cNvPicPr preferRelativeResize="0"/>
          <p:nvPr/>
        </p:nvPicPr>
        <p:blipFill rotWithShape="1">
          <a:blip r:embed="rId5">
            <a:alphaModFix/>
          </a:blip>
          <a:srcRect r="24936"/>
          <a:stretch/>
        </p:blipFill>
        <p:spPr>
          <a:xfrm>
            <a:off x="4794925" y="1061125"/>
            <a:ext cx="4351450" cy="5796876"/>
          </a:xfrm>
          <a:prstGeom prst="rect">
            <a:avLst/>
          </a:prstGeom>
          <a:noFill/>
          <a:ln>
            <a:noFill/>
          </a:ln>
        </p:spPr>
      </p:pic>
      <p:sp>
        <p:nvSpPr>
          <p:cNvPr id="142" name="Google Shape;142;p4"/>
          <p:cNvSpPr txBox="1"/>
          <p:nvPr/>
        </p:nvSpPr>
        <p:spPr>
          <a:xfrm>
            <a:off x="7571050" y="6478425"/>
            <a:ext cx="1688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FFFF"/>
                </a:solidFill>
                <a:latin typeface="Calibri"/>
                <a:ea typeface="Calibri"/>
                <a:cs typeface="Calibri"/>
                <a:sym typeface="Calibri"/>
              </a:rPr>
              <a:t>Photo: Jan Fredrik Frantzen</a:t>
            </a:r>
            <a:endParaRPr sz="9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d28a2c4d39_0_39"/>
          <p:cNvPicPr preferRelativeResize="0">
            <a:picLocks noGrp="1"/>
          </p:cNvPicPr>
          <p:nvPr>
            <p:ph type="body" idx="1"/>
          </p:nvPr>
        </p:nvPicPr>
        <p:blipFill rotWithShape="1">
          <a:blip r:embed="rId3">
            <a:alphaModFix/>
          </a:blip>
          <a:srcRect/>
          <a:stretch/>
        </p:blipFill>
        <p:spPr>
          <a:xfrm>
            <a:off x="464732" y="180256"/>
            <a:ext cx="1875000" cy="558000"/>
          </a:xfrm>
          <a:prstGeom prst="rect">
            <a:avLst/>
          </a:prstGeom>
          <a:noFill/>
          <a:ln>
            <a:noFill/>
          </a:ln>
        </p:spPr>
      </p:pic>
      <p:pic>
        <p:nvPicPr>
          <p:cNvPr id="149" name="Google Shape;149;gd28a2c4d39_0_39"/>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150" name="Google Shape;150;gd28a2c4d39_0_39"/>
          <p:cNvSpPr txBox="1"/>
          <p:nvPr/>
        </p:nvSpPr>
        <p:spPr>
          <a:xfrm>
            <a:off x="4784829" y="341050"/>
            <a:ext cx="4287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Bergen Statement 2010 </a:t>
            </a:r>
            <a:endParaRPr sz="2400" b="1">
              <a:solidFill>
                <a:srgbClr val="19526C"/>
              </a:solidFill>
              <a:latin typeface="Calibri"/>
              <a:ea typeface="Calibri"/>
              <a:cs typeface="Calibri"/>
              <a:sym typeface="Calibri"/>
            </a:endParaRPr>
          </a:p>
        </p:txBody>
      </p:sp>
      <p:sp>
        <p:nvSpPr>
          <p:cNvPr id="151" name="Google Shape;151;gd28a2c4d39_0_39"/>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 </a:t>
            </a:r>
            <a:endParaRPr>
              <a:solidFill>
                <a:srgbClr val="FFFFFF"/>
              </a:solidFill>
              <a:latin typeface="Calibri"/>
              <a:ea typeface="Calibri"/>
              <a:cs typeface="Calibri"/>
              <a:sym typeface="Calibri"/>
            </a:endParaRPr>
          </a:p>
        </p:txBody>
      </p:sp>
      <p:pic>
        <p:nvPicPr>
          <p:cNvPr id="152" name="Google Shape;152;gd28a2c4d39_0_39"/>
          <p:cNvPicPr preferRelativeResize="0"/>
          <p:nvPr/>
        </p:nvPicPr>
        <p:blipFill rotWithShape="1">
          <a:blip r:embed="rId5">
            <a:alphaModFix/>
          </a:blip>
          <a:srcRect l="12898" r="11981"/>
          <a:stretch/>
        </p:blipFill>
        <p:spPr>
          <a:xfrm>
            <a:off x="380525" y="927050"/>
            <a:ext cx="4455325" cy="5930950"/>
          </a:xfrm>
          <a:prstGeom prst="rect">
            <a:avLst/>
          </a:prstGeom>
          <a:noFill/>
          <a:ln>
            <a:noFill/>
          </a:ln>
        </p:spPr>
      </p:pic>
      <p:sp>
        <p:nvSpPr>
          <p:cNvPr id="153" name="Google Shape;153;gd28a2c4d39_0_39"/>
          <p:cNvSpPr txBox="1"/>
          <p:nvPr/>
        </p:nvSpPr>
        <p:spPr>
          <a:xfrm>
            <a:off x="5195775" y="1564575"/>
            <a:ext cx="34026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rgbClr val="19526C"/>
                </a:solidFill>
                <a:highlight>
                  <a:schemeClr val="lt1"/>
                </a:highlight>
                <a:latin typeface="Calibri"/>
                <a:ea typeface="Calibri"/>
                <a:cs typeface="Calibri"/>
                <a:sym typeface="Calibri"/>
              </a:rPr>
              <a:t>“We note that quantities of litter in many areas of the North-East Atlantic are unacceptable, and therefore we will continue to develop reduction measures and targets, taking into consideration an ambitious target resulting in a reduction in 2020”</a:t>
            </a:r>
            <a:r>
              <a:rPr lang="en-GB" sz="2400">
                <a:solidFill>
                  <a:srgbClr val="19526C"/>
                </a:solidFill>
                <a:latin typeface="Calibri"/>
                <a:ea typeface="Calibri"/>
                <a:cs typeface="Calibri"/>
                <a:sym typeface="Calibri"/>
              </a:rPr>
              <a:t>. </a:t>
            </a:r>
            <a:endParaRPr sz="2400">
              <a:solidFill>
                <a:srgbClr val="19526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d4154eb406_0_0"/>
          <p:cNvPicPr preferRelativeResize="0">
            <a:picLocks noGrp="1"/>
          </p:cNvPicPr>
          <p:nvPr>
            <p:ph type="body" idx="1"/>
          </p:nvPr>
        </p:nvPicPr>
        <p:blipFill rotWithShape="1">
          <a:blip r:embed="rId3">
            <a:alphaModFix/>
          </a:blip>
          <a:srcRect/>
          <a:stretch/>
        </p:blipFill>
        <p:spPr>
          <a:xfrm>
            <a:off x="464732" y="332656"/>
            <a:ext cx="1875000" cy="558000"/>
          </a:xfrm>
          <a:prstGeom prst="rect">
            <a:avLst/>
          </a:prstGeom>
          <a:noFill/>
          <a:ln>
            <a:noFill/>
          </a:ln>
        </p:spPr>
      </p:pic>
      <p:pic>
        <p:nvPicPr>
          <p:cNvPr id="160" name="Google Shape;160;gd4154eb406_0_0"/>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161" name="Google Shape;161;gd4154eb406_0_0"/>
          <p:cNvSpPr txBox="1"/>
          <p:nvPr/>
        </p:nvSpPr>
        <p:spPr>
          <a:xfrm>
            <a:off x="2411760" y="1886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i="0" u="none" strike="noStrike" cap="none">
                <a:solidFill>
                  <a:srgbClr val="19526C"/>
                </a:solidFill>
                <a:latin typeface="Calibri"/>
                <a:ea typeface="Calibri"/>
                <a:cs typeface="Calibri"/>
                <a:sym typeface="Calibri"/>
              </a:rPr>
              <a:t>The </a:t>
            </a:r>
            <a:r>
              <a:rPr lang="en-GB" sz="2400" b="1">
                <a:solidFill>
                  <a:srgbClr val="19526C"/>
                </a:solidFill>
                <a:latin typeface="Calibri"/>
                <a:ea typeface="Calibri"/>
                <a:cs typeface="Calibri"/>
                <a:sym typeface="Calibri"/>
              </a:rPr>
              <a:t>2010 Environment Strategy</a:t>
            </a:r>
            <a:endParaRPr sz="1400" b="0" i="0" u="none" strike="noStrike" cap="none">
              <a:solidFill>
                <a:srgbClr val="000000"/>
              </a:solidFill>
              <a:latin typeface="Arial"/>
              <a:ea typeface="Arial"/>
              <a:cs typeface="Arial"/>
              <a:sym typeface="Arial"/>
            </a:endParaRPr>
          </a:p>
        </p:txBody>
      </p:sp>
      <p:sp>
        <p:nvSpPr>
          <p:cNvPr id="162" name="Google Shape;162;gd4154eb406_0_0"/>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#MarineLitter</a:t>
            </a:r>
            <a:endParaRPr>
              <a:solidFill>
                <a:srgbClr val="FFFFFF"/>
              </a:solidFill>
              <a:latin typeface="Calibri"/>
              <a:ea typeface="Calibri"/>
              <a:cs typeface="Calibri"/>
              <a:sym typeface="Calibri"/>
            </a:endParaRPr>
          </a:p>
        </p:txBody>
      </p:sp>
      <p:pic>
        <p:nvPicPr>
          <p:cNvPr id="163" name="Google Shape;163;gd4154eb406_0_0"/>
          <p:cNvPicPr preferRelativeResize="0"/>
          <p:nvPr/>
        </p:nvPicPr>
        <p:blipFill rotWithShape="1">
          <a:blip r:embed="rId5">
            <a:alphaModFix/>
          </a:blip>
          <a:srcRect l="22245"/>
          <a:stretch/>
        </p:blipFill>
        <p:spPr>
          <a:xfrm>
            <a:off x="4667476" y="1118050"/>
            <a:ext cx="4485550" cy="5768925"/>
          </a:xfrm>
          <a:prstGeom prst="rect">
            <a:avLst/>
          </a:prstGeom>
          <a:noFill/>
          <a:ln>
            <a:noFill/>
          </a:ln>
        </p:spPr>
      </p:pic>
      <p:sp>
        <p:nvSpPr>
          <p:cNvPr id="164" name="Google Shape;164;gd4154eb406_0_0"/>
          <p:cNvSpPr txBox="1"/>
          <p:nvPr/>
        </p:nvSpPr>
        <p:spPr>
          <a:xfrm rot="5400000">
            <a:off x="7808175" y="5487825"/>
            <a:ext cx="236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FFFF"/>
                </a:solidFill>
                <a:latin typeface="Calibri"/>
                <a:ea typeface="Calibri"/>
                <a:cs typeface="Calibri"/>
                <a:sym typeface="Calibri"/>
              </a:rPr>
              <a:t>Photo: Eleanor Partridge (Marine Photobank)</a:t>
            </a:r>
            <a:endParaRPr sz="900">
              <a:solidFill>
                <a:srgbClr val="FFFFFF"/>
              </a:solidFill>
              <a:latin typeface="Calibri"/>
              <a:ea typeface="Calibri"/>
              <a:cs typeface="Calibri"/>
              <a:sym typeface="Calibri"/>
            </a:endParaRPr>
          </a:p>
        </p:txBody>
      </p:sp>
      <p:sp>
        <p:nvSpPr>
          <p:cNvPr id="165" name="Google Shape;165;gd4154eb406_0_0"/>
          <p:cNvSpPr/>
          <p:nvPr/>
        </p:nvSpPr>
        <p:spPr>
          <a:xfrm>
            <a:off x="642150" y="3610000"/>
            <a:ext cx="3872700" cy="278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chemeClr val="accent1"/>
                </a:solidFill>
                <a:latin typeface="Calibri"/>
                <a:ea typeface="Calibri"/>
                <a:cs typeface="Calibri"/>
                <a:sym typeface="Calibri"/>
              </a:rPr>
              <a:t>The ambition for Marine Litter: </a:t>
            </a:r>
            <a:r>
              <a:rPr lang="en-GB" sz="2400" i="0" u="none" strike="noStrike" cap="none" dirty="0">
                <a:solidFill>
                  <a:schemeClr val="accent1"/>
                </a:solidFill>
                <a:latin typeface="Calibri"/>
                <a:ea typeface="Calibri"/>
                <a:cs typeface="Calibri"/>
                <a:sym typeface="Calibri"/>
              </a:rPr>
              <a:t>Substantially reduce marine litter in the OSPAR Maritime Area to levels where properties and quantities of marine litter do not cause harm to the coastal and marine environment.</a:t>
            </a:r>
            <a:endParaRPr sz="1400" i="0" u="none" strike="noStrike" cap="none" dirty="0">
              <a:solidFill>
                <a:schemeClr val="accent1"/>
              </a:solidFill>
            </a:endParaRPr>
          </a:p>
        </p:txBody>
      </p:sp>
      <p:sp>
        <p:nvSpPr>
          <p:cNvPr id="166" name="Google Shape;166;gd4154eb406_0_0"/>
          <p:cNvSpPr txBox="1"/>
          <p:nvPr/>
        </p:nvSpPr>
        <p:spPr>
          <a:xfrm>
            <a:off x="647075" y="1600200"/>
            <a:ext cx="38727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dirty="0">
                <a:solidFill>
                  <a:srgbClr val="19526C"/>
                </a:solidFill>
                <a:latin typeface="Calibri"/>
                <a:ea typeface="Calibri"/>
                <a:cs typeface="Calibri"/>
                <a:sym typeface="Calibri"/>
              </a:rPr>
              <a:t>Vision: </a:t>
            </a:r>
            <a:r>
              <a:rPr lang="en-GB" sz="2400" dirty="0">
                <a:solidFill>
                  <a:srgbClr val="19526C"/>
                </a:solidFill>
                <a:latin typeface="Calibri"/>
                <a:ea typeface="Calibri"/>
                <a:cs typeface="Calibri"/>
                <a:sym typeface="Calibri"/>
              </a:rPr>
              <a:t>A clean, healthy and biologically diverse North-East Atlantic Ocean, used sustainably</a:t>
            </a:r>
            <a:endParaRPr dirty="0">
              <a:solidFill>
                <a:srgbClr val="19526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d28a2c4d39_2_0"/>
          <p:cNvPicPr preferRelativeResize="0">
            <a:picLocks noGrp="1"/>
          </p:cNvPicPr>
          <p:nvPr>
            <p:ph type="body" idx="1"/>
          </p:nvPr>
        </p:nvPicPr>
        <p:blipFill rotWithShape="1">
          <a:blip r:embed="rId3">
            <a:alphaModFix/>
          </a:blip>
          <a:srcRect/>
          <a:stretch/>
        </p:blipFill>
        <p:spPr>
          <a:xfrm>
            <a:off x="464732" y="180256"/>
            <a:ext cx="1875000" cy="558000"/>
          </a:xfrm>
          <a:prstGeom prst="rect">
            <a:avLst/>
          </a:prstGeom>
          <a:noFill/>
          <a:ln>
            <a:noFill/>
          </a:ln>
        </p:spPr>
      </p:pic>
      <p:pic>
        <p:nvPicPr>
          <p:cNvPr id="173" name="Google Shape;173;gd28a2c4d39_2_0"/>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174" name="Google Shape;174;gd28a2c4d39_2_0"/>
          <p:cNvSpPr txBox="1"/>
          <p:nvPr/>
        </p:nvSpPr>
        <p:spPr>
          <a:xfrm>
            <a:off x="4788425" y="341050"/>
            <a:ext cx="42840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...NEAES 2010-2020</a:t>
            </a:r>
            <a:endParaRPr sz="2400" b="1">
              <a:solidFill>
                <a:srgbClr val="19526C"/>
              </a:solidFill>
              <a:latin typeface="Calibri"/>
              <a:ea typeface="Calibri"/>
              <a:cs typeface="Calibri"/>
              <a:sym typeface="Calibri"/>
            </a:endParaRPr>
          </a:p>
        </p:txBody>
      </p:sp>
      <p:sp>
        <p:nvSpPr>
          <p:cNvPr id="175" name="Google Shape;175;gd28a2c4d39_2_0"/>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 #MarineLitter</a:t>
            </a:r>
            <a:endParaRPr>
              <a:solidFill>
                <a:srgbClr val="FFFFFF"/>
              </a:solidFill>
              <a:latin typeface="Calibri"/>
              <a:ea typeface="Calibri"/>
              <a:cs typeface="Calibri"/>
              <a:sym typeface="Calibri"/>
            </a:endParaRPr>
          </a:p>
        </p:txBody>
      </p:sp>
      <p:sp>
        <p:nvSpPr>
          <p:cNvPr id="176" name="Google Shape;176;gd28a2c4d39_2_0"/>
          <p:cNvSpPr txBox="1"/>
          <p:nvPr/>
        </p:nvSpPr>
        <p:spPr>
          <a:xfrm>
            <a:off x="5195775" y="1564575"/>
            <a:ext cx="34026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rgbClr val="19526C"/>
                </a:solidFill>
                <a:latin typeface="Calibri"/>
                <a:ea typeface="Calibri"/>
                <a:cs typeface="Calibri"/>
                <a:sym typeface="Calibri"/>
              </a:rPr>
              <a:t>The North-East Atlantic Environment Strategy commits to</a:t>
            </a:r>
            <a:r>
              <a:rPr lang="en-GB" sz="2400" b="1">
                <a:solidFill>
                  <a:srgbClr val="19526C"/>
                </a:solidFill>
                <a:latin typeface="Calibri"/>
                <a:ea typeface="Calibri"/>
                <a:cs typeface="Calibri"/>
                <a:sym typeface="Calibri"/>
              </a:rPr>
              <a:t> </a:t>
            </a:r>
            <a:r>
              <a:rPr lang="en-GB" sz="2400">
                <a:solidFill>
                  <a:srgbClr val="19526C"/>
                </a:solidFill>
                <a:latin typeface="Calibri"/>
                <a:ea typeface="Calibri"/>
                <a:cs typeface="Calibri"/>
                <a:sym typeface="Calibri"/>
              </a:rPr>
              <a:t>“develop appropriate programmes and measures to reduce amounts of litter in the marine environment and to stop litter entering the marine environment, both from sea-based and land-based sources”.</a:t>
            </a:r>
            <a:endParaRPr sz="2400">
              <a:solidFill>
                <a:srgbClr val="19526C"/>
              </a:solidFill>
              <a:latin typeface="Calibri"/>
              <a:ea typeface="Calibri"/>
              <a:cs typeface="Calibri"/>
              <a:sym typeface="Calibri"/>
            </a:endParaRPr>
          </a:p>
        </p:txBody>
      </p:sp>
      <p:pic>
        <p:nvPicPr>
          <p:cNvPr id="177" name="Google Shape;177;gd28a2c4d39_2_0"/>
          <p:cNvPicPr preferRelativeResize="0"/>
          <p:nvPr/>
        </p:nvPicPr>
        <p:blipFill rotWithShape="1">
          <a:blip r:embed="rId5">
            <a:alphaModFix/>
          </a:blip>
          <a:srcRect l="23594"/>
          <a:stretch/>
        </p:blipFill>
        <p:spPr>
          <a:xfrm>
            <a:off x="386650" y="1061025"/>
            <a:ext cx="4429050" cy="5796975"/>
          </a:xfrm>
          <a:prstGeom prst="rect">
            <a:avLst/>
          </a:prstGeom>
          <a:noFill/>
          <a:ln>
            <a:noFill/>
          </a:ln>
        </p:spPr>
      </p:pic>
      <p:sp>
        <p:nvSpPr>
          <p:cNvPr id="178" name="Google Shape;178;gd28a2c4d39_2_0"/>
          <p:cNvSpPr txBox="1"/>
          <p:nvPr/>
        </p:nvSpPr>
        <p:spPr>
          <a:xfrm>
            <a:off x="2550375" y="6554625"/>
            <a:ext cx="236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FFFF"/>
                </a:solidFill>
                <a:latin typeface="Calibri"/>
                <a:ea typeface="Calibri"/>
                <a:cs typeface="Calibri"/>
                <a:sym typeface="Calibri"/>
              </a:rPr>
              <a:t>Photo: Katrin Baerwald  (Marine Photobank)</a:t>
            </a:r>
            <a:endParaRPr sz="9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d28a2c4d39_0_10"/>
          <p:cNvPicPr preferRelativeResize="0">
            <a:picLocks noGrp="1"/>
          </p:cNvPicPr>
          <p:nvPr>
            <p:ph type="body" idx="1"/>
          </p:nvPr>
        </p:nvPicPr>
        <p:blipFill rotWithShape="1">
          <a:blip r:embed="rId3">
            <a:alphaModFix/>
          </a:blip>
          <a:srcRect/>
          <a:stretch/>
        </p:blipFill>
        <p:spPr>
          <a:xfrm>
            <a:off x="464732" y="332656"/>
            <a:ext cx="1875000" cy="558000"/>
          </a:xfrm>
          <a:prstGeom prst="rect">
            <a:avLst/>
          </a:prstGeom>
          <a:noFill/>
          <a:ln>
            <a:noFill/>
          </a:ln>
        </p:spPr>
      </p:pic>
      <p:pic>
        <p:nvPicPr>
          <p:cNvPr id="185" name="Google Shape;185;gd28a2c4d39_0_10"/>
          <p:cNvPicPr preferRelativeResize="0"/>
          <p:nvPr/>
        </p:nvPicPr>
        <p:blipFill rotWithShape="1">
          <a:blip r:embed="rId4">
            <a:alphaModFix/>
          </a:blip>
          <a:srcRect/>
          <a:stretch/>
        </p:blipFill>
        <p:spPr>
          <a:xfrm rot="-5400000">
            <a:off x="-3238738" y="3238741"/>
            <a:ext cx="6857999" cy="380520"/>
          </a:xfrm>
          <a:prstGeom prst="rect">
            <a:avLst/>
          </a:prstGeom>
          <a:noFill/>
          <a:ln>
            <a:noFill/>
          </a:ln>
        </p:spPr>
      </p:pic>
      <p:sp>
        <p:nvSpPr>
          <p:cNvPr id="186" name="Google Shape;186;gd28a2c4d39_0_10"/>
          <p:cNvSpPr txBox="1"/>
          <p:nvPr/>
        </p:nvSpPr>
        <p:spPr>
          <a:xfrm>
            <a:off x="2411760" y="341040"/>
            <a:ext cx="6660300" cy="72000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a:solidFill>
                  <a:srgbClr val="19526C"/>
                </a:solidFill>
                <a:latin typeface="Calibri"/>
                <a:ea typeface="Calibri"/>
                <a:cs typeface="Calibri"/>
                <a:sym typeface="Calibri"/>
              </a:rPr>
              <a:t>Introducing the OSPAR RAP-ML</a:t>
            </a:r>
            <a:endParaRPr sz="2400" b="1">
              <a:solidFill>
                <a:srgbClr val="19526C"/>
              </a:solidFill>
              <a:latin typeface="Calibri"/>
              <a:ea typeface="Calibri"/>
              <a:cs typeface="Calibri"/>
              <a:sym typeface="Calibri"/>
            </a:endParaRPr>
          </a:p>
        </p:txBody>
      </p:sp>
      <p:pic>
        <p:nvPicPr>
          <p:cNvPr id="187" name="Google Shape;187;gd28a2c4d39_0_10" descr="Marine litter is an issue in all of our oceans, including the OSPAR maritime area of the North-East Atlantic. Find out more about the issue as well as what OSPAR is doing to try to solve the problem" title="OSPAR has a plan to tackle marine litter in the North-East Atlantic">
            <a:hlinkClick r:id="rId5"/>
          </p:cNvPr>
          <p:cNvPicPr preferRelativeResize="0"/>
          <p:nvPr/>
        </p:nvPicPr>
        <p:blipFill>
          <a:blip r:embed="rId6">
            <a:alphaModFix/>
          </a:blip>
          <a:stretch>
            <a:fillRect/>
          </a:stretch>
        </p:blipFill>
        <p:spPr>
          <a:xfrm>
            <a:off x="1752126" y="1365853"/>
            <a:ext cx="6086400" cy="4564800"/>
          </a:xfrm>
          <a:prstGeom prst="rect">
            <a:avLst/>
          </a:prstGeom>
          <a:noFill/>
          <a:ln>
            <a:noFill/>
          </a:ln>
        </p:spPr>
      </p:pic>
      <p:sp>
        <p:nvSpPr>
          <p:cNvPr id="188" name="Google Shape;188;gd28a2c4d39_0_10"/>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 #MarineLitter</a:t>
            </a:r>
            <a:endParaRPr>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6"/>
          <p:cNvPicPr preferRelativeResize="0">
            <a:picLocks noGrp="1"/>
          </p:cNvPicPr>
          <p:nvPr>
            <p:ph type="body" idx="1"/>
          </p:nvPr>
        </p:nvPicPr>
        <p:blipFill rotWithShape="1">
          <a:blip r:embed="rId3">
            <a:alphaModFix/>
          </a:blip>
          <a:srcRect/>
          <a:stretch/>
        </p:blipFill>
        <p:spPr>
          <a:xfrm>
            <a:off x="464732" y="332656"/>
            <a:ext cx="1875020" cy="558073"/>
          </a:xfrm>
          <a:prstGeom prst="rect">
            <a:avLst/>
          </a:prstGeom>
          <a:noFill/>
          <a:ln>
            <a:noFill/>
          </a:ln>
        </p:spPr>
      </p:pic>
      <p:pic>
        <p:nvPicPr>
          <p:cNvPr id="195" name="Google Shape;195;p6"/>
          <p:cNvPicPr preferRelativeResize="0"/>
          <p:nvPr/>
        </p:nvPicPr>
        <p:blipFill rotWithShape="1">
          <a:blip r:embed="rId4">
            <a:alphaModFix/>
          </a:blip>
          <a:srcRect/>
          <a:stretch/>
        </p:blipFill>
        <p:spPr>
          <a:xfrm rot="-5400000">
            <a:off x="-3238739" y="3238740"/>
            <a:ext cx="6858000" cy="380520"/>
          </a:xfrm>
          <a:prstGeom prst="rect">
            <a:avLst/>
          </a:prstGeom>
          <a:noFill/>
          <a:ln>
            <a:noFill/>
          </a:ln>
        </p:spPr>
      </p:pic>
      <p:pic>
        <p:nvPicPr>
          <p:cNvPr id="196" name="Google Shape;196;p6"/>
          <p:cNvPicPr preferRelativeResize="0"/>
          <p:nvPr/>
        </p:nvPicPr>
        <p:blipFill rotWithShape="1">
          <a:blip r:embed="rId5">
            <a:alphaModFix/>
          </a:blip>
          <a:srcRect/>
          <a:stretch/>
        </p:blipFill>
        <p:spPr>
          <a:xfrm rot="-1423857">
            <a:off x="4178888" y="2462015"/>
            <a:ext cx="2316832" cy="3241390"/>
          </a:xfrm>
          <a:prstGeom prst="rect">
            <a:avLst/>
          </a:prstGeom>
          <a:noFill/>
          <a:ln>
            <a:noFill/>
          </a:ln>
          <a:effectLst>
            <a:outerShdw dist="35921" dir="2700000" algn="ctr" rotWithShape="0">
              <a:schemeClr val="lt2"/>
            </a:outerShdw>
          </a:effectLst>
        </p:spPr>
      </p:pic>
      <p:pic>
        <p:nvPicPr>
          <p:cNvPr id="197" name="Google Shape;197;p6"/>
          <p:cNvPicPr preferRelativeResize="0"/>
          <p:nvPr/>
        </p:nvPicPr>
        <p:blipFill rotWithShape="1">
          <a:blip r:embed="rId6">
            <a:alphaModFix/>
          </a:blip>
          <a:srcRect/>
          <a:stretch/>
        </p:blipFill>
        <p:spPr>
          <a:xfrm>
            <a:off x="5105791" y="2420888"/>
            <a:ext cx="2335879" cy="3225478"/>
          </a:xfrm>
          <a:prstGeom prst="rect">
            <a:avLst/>
          </a:prstGeom>
          <a:noFill/>
          <a:ln>
            <a:noFill/>
          </a:ln>
          <a:effectLst>
            <a:outerShdw dist="35921" dir="2700000" algn="ctr" rotWithShape="0">
              <a:schemeClr val="lt2"/>
            </a:outerShdw>
          </a:effectLst>
        </p:spPr>
      </p:pic>
      <p:pic>
        <p:nvPicPr>
          <p:cNvPr id="198" name="Google Shape;198;p6"/>
          <p:cNvPicPr preferRelativeResize="0"/>
          <p:nvPr/>
        </p:nvPicPr>
        <p:blipFill rotWithShape="1">
          <a:blip r:embed="rId7">
            <a:alphaModFix/>
          </a:blip>
          <a:srcRect/>
          <a:stretch/>
        </p:blipFill>
        <p:spPr>
          <a:xfrm rot="1139093">
            <a:off x="6144345" y="2704944"/>
            <a:ext cx="2285645" cy="3225478"/>
          </a:xfrm>
          <a:prstGeom prst="rect">
            <a:avLst/>
          </a:prstGeom>
          <a:noFill/>
          <a:ln>
            <a:noFill/>
          </a:ln>
          <a:effectLst>
            <a:outerShdw dist="35921" dir="2700000" algn="ctr" rotWithShape="0">
              <a:schemeClr val="lt2"/>
            </a:outerShdw>
          </a:effectLst>
        </p:spPr>
      </p:pic>
      <p:sp>
        <p:nvSpPr>
          <p:cNvPr id="199" name="Google Shape;199;p6"/>
          <p:cNvSpPr txBox="1"/>
          <p:nvPr/>
        </p:nvSpPr>
        <p:spPr>
          <a:xfrm>
            <a:off x="2411760" y="188640"/>
            <a:ext cx="6660232" cy="720080"/>
          </a:xfrm>
          <a:prstGeom prst="rect">
            <a:avLst/>
          </a:prstGeom>
          <a:noFill/>
          <a:ln>
            <a:noFill/>
          </a:ln>
        </p:spPr>
        <p:txBody>
          <a:bodyPr spcFirstLastPara="1" wrap="square" lIns="91425" tIns="45700" rIns="91425" bIns="45700" anchor="t" anchorCtr="0">
            <a:noAutofit/>
          </a:bodyPr>
          <a:lstStyle/>
          <a:p>
            <a:pPr marL="361950" marR="0" lvl="0" indent="-361950" algn="r" rtl="0">
              <a:lnSpc>
                <a:spcPct val="100000"/>
              </a:lnSpc>
              <a:spcBef>
                <a:spcPts val="0"/>
              </a:spcBef>
              <a:spcAft>
                <a:spcPts val="0"/>
              </a:spcAft>
              <a:buClr>
                <a:srgbClr val="19526C"/>
              </a:buClr>
              <a:buSzPts val="2400"/>
              <a:buFont typeface="Calibri"/>
              <a:buNone/>
            </a:pPr>
            <a:r>
              <a:rPr lang="en-GB" sz="2400" b="1" i="0" u="none" strike="noStrike" cap="none">
                <a:solidFill>
                  <a:srgbClr val="19526C"/>
                </a:solidFill>
                <a:latin typeface="Calibri"/>
                <a:ea typeface="Calibri"/>
                <a:cs typeface="Calibri"/>
                <a:sym typeface="Calibri"/>
              </a:rPr>
              <a:t>Regional Action Plan for Prevention and Management of Marine Litter in the North-East Atlantic </a:t>
            </a: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598404" y="1610791"/>
            <a:ext cx="3613555" cy="4401205"/>
          </a:xfrm>
          <a:prstGeom prst="rect">
            <a:avLst/>
          </a:prstGeom>
          <a:noFill/>
          <a:ln>
            <a:noFill/>
          </a:ln>
        </p:spPr>
        <p:txBody>
          <a:bodyPr spcFirstLastPara="1" wrap="square" lIns="91425" tIns="45700" rIns="91425" bIns="45700" anchor="t" anchorCtr="0">
            <a:spAutoFit/>
          </a:bodyPr>
          <a:lstStyle/>
          <a:p>
            <a:pPr marL="342900" marR="0" lvl="0" indent="-190500" algn="l" rtl="0">
              <a:lnSpc>
                <a:spcPct val="100000"/>
              </a:lnSpc>
              <a:spcBef>
                <a:spcPts val="0"/>
              </a:spcBef>
              <a:spcAft>
                <a:spcPts val="0"/>
              </a:spcAft>
              <a:buClr>
                <a:schemeClr val="dk1"/>
              </a:buClr>
              <a:buSzPts val="2400"/>
              <a:buFont typeface="Arial"/>
              <a:buNone/>
            </a:pPr>
            <a:endParaRPr sz="2400" b="1" i="0" u="none" strike="noStrike" cap="none" dirty="0">
              <a:solidFill>
                <a:srgbClr val="19526C"/>
              </a:solidFill>
              <a:latin typeface="Calibri"/>
              <a:ea typeface="Calibri"/>
              <a:cs typeface="Calibri"/>
              <a:sym typeface="Calibri"/>
            </a:endParaRPr>
          </a:p>
          <a:p>
            <a:pPr marL="342900" marR="0" lvl="0" indent="-342900" algn="l" rtl="0">
              <a:lnSpc>
                <a:spcPct val="100000"/>
              </a:lnSpc>
              <a:spcBef>
                <a:spcPts val="600"/>
              </a:spcBef>
              <a:spcAft>
                <a:spcPts val="0"/>
              </a:spcAft>
              <a:buClr>
                <a:srgbClr val="19526C"/>
              </a:buClr>
              <a:buSzPts val="2400"/>
              <a:buFont typeface="Arial"/>
              <a:buChar char="•"/>
            </a:pPr>
            <a:r>
              <a:rPr lang="en-GB" sz="2400" b="1" i="0" u="none" strike="noStrike" cap="none" dirty="0">
                <a:solidFill>
                  <a:srgbClr val="19526C"/>
                </a:solidFill>
                <a:latin typeface="Calibri"/>
                <a:ea typeface="Calibri"/>
                <a:cs typeface="Calibri"/>
                <a:sym typeface="Calibri"/>
              </a:rPr>
              <a:t>32 Common Actions</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dk1"/>
              </a:buClr>
              <a:buSzPts val="2400"/>
              <a:buFont typeface="Arial"/>
              <a:buNone/>
            </a:pPr>
            <a:endParaRPr sz="2400" b="1" i="0" u="none" strike="noStrike" cap="none" dirty="0">
              <a:solidFill>
                <a:srgbClr val="19526C"/>
              </a:solidFill>
              <a:latin typeface="Calibri"/>
              <a:ea typeface="Calibri"/>
              <a:cs typeface="Calibri"/>
              <a:sym typeface="Calibri"/>
            </a:endParaRPr>
          </a:p>
          <a:p>
            <a:pPr marL="342900" marR="0" lvl="0" indent="-342900" algn="l" rtl="0">
              <a:lnSpc>
                <a:spcPct val="100000"/>
              </a:lnSpc>
              <a:spcBef>
                <a:spcPts val="600"/>
              </a:spcBef>
              <a:spcAft>
                <a:spcPts val="0"/>
              </a:spcAft>
              <a:buClr>
                <a:srgbClr val="19526C"/>
              </a:buClr>
              <a:buSzPts val="2400"/>
              <a:buFont typeface="Arial"/>
              <a:buChar char="•"/>
            </a:pPr>
            <a:r>
              <a:rPr lang="en-GB" sz="2400" b="1" i="0" u="none" strike="noStrike" cap="none" dirty="0">
                <a:solidFill>
                  <a:srgbClr val="19526C"/>
                </a:solidFill>
                <a:latin typeface="Calibri"/>
                <a:ea typeface="Calibri"/>
                <a:cs typeface="Calibri"/>
                <a:sym typeface="Calibri"/>
              </a:rPr>
              <a:t>23 National Actions</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dk1"/>
              </a:buClr>
              <a:buSzPts val="2400"/>
              <a:buFont typeface="Arial"/>
              <a:buNone/>
            </a:pPr>
            <a:endParaRPr sz="2400" b="1" i="0" u="none" strike="noStrike" cap="none" dirty="0">
              <a:solidFill>
                <a:srgbClr val="19526C"/>
              </a:solidFill>
              <a:latin typeface="Calibri"/>
              <a:ea typeface="Calibri"/>
              <a:cs typeface="Calibri"/>
              <a:sym typeface="Calibri"/>
            </a:endParaRPr>
          </a:p>
          <a:p>
            <a:pPr marL="342900" marR="0" lvl="0" indent="-342900" algn="l" rtl="0">
              <a:lnSpc>
                <a:spcPct val="100000"/>
              </a:lnSpc>
              <a:spcBef>
                <a:spcPts val="600"/>
              </a:spcBef>
              <a:spcAft>
                <a:spcPts val="0"/>
              </a:spcAft>
              <a:buClr>
                <a:srgbClr val="19526C"/>
              </a:buClr>
              <a:buSzPts val="2400"/>
              <a:buFont typeface="Arial"/>
              <a:buChar char="•"/>
            </a:pPr>
            <a:r>
              <a:rPr lang="en-GB" sz="2400" b="1" i="0" u="none" strike="noStrike" cap="none" dirty="0">
                <a:solidFill>
                  <a:srgbClr val="19526C"/>
                </a:solidFill>
                <a:latin typeface="Calibri"/>
                <a:ea typeface="Calibri"/>
                <a:cs typeface="Calibri"/>
                <a:sym typeface="Calibri"/>
              </a:rPr>
              <a:t>Country lead(s)</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dk1"/>
              </a:buClr>
              <a:buSzPts val="2400"/>
              <a:buFont typeface="Arial"/>
              <a:buNone/>
            </a:pPr>
            <a:endParaRPr sz="2400" b="1" i="0" u="none" strike="noStrike" cap="none" dirty="0">
              <a:solidFill>
                <a:srgbClr val="19526C"/>
              </a:solidFill>
              <a:latin typeface="Calibri"/>
              <a:ea typeface="Calibri"/>
              <a:cs typeface="Calibri"/>
              <a:sym typeface="Calibri"/>
            </a:endParaRPr>
          </a:p>
          <a:p>
            <a:pPr marL="342900" marR="0" lvl="0" indent="-342900" algn="l" rtl="0">
              <a:lnSpc>
                <a:spcPct val="100000"/>
              </a:lnSpc>
              <a:spcBef>
                <a:spcPts val="600"/>
              </a:spcBef>
              <a:spcAft>
                <a:spcPts val="0"/>
              </a:spcAft>
              <a:buClr>
                <a:srgbClr val="19526C"/>
              </a:buClr>
              <a:buSzPts val="2400"/>
              <a:buFont typeface="Arial"/>
              <a:buChar char="•"/>
            </a:pPr>
            <a:r>
              <a:rPr lang="en-GB" sz="2400" b="1" i="0" u="none" strike="noStrike" cap="none" dirty="0">
                <a:solidFill>
                  <a:srgbClr val="19526C"/>
                </a:solidFill>
                <a:latin typeface="Calibri"/>
                <a:ea typeface="Calibri"/>
                <a:cs typeface="Calibri"/>
                <a:sym typeface="Calibri"/>
              </a:rPr>
              <a:t>Coordinated through ICG-ML</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dk1"/>
              </a:buClr>
              <a:buSzPts val="2400"/>
              <a:buFont typeface="Arial"/>
              <a:buNone/>
            </a:pPr>
            <a:endParaRPr sz="2400" b="1" i="0" u="none" strike="noStrike" cap="none" dirty="0">
              <a:solidFill>
                <a:srgbClr val="19526C"/>
              </a:solidFill>
              <a:latin typeface="Calibri"/>
              <a:ea typeface="Calibri"/>
              <a:cs typeface="Calibri"/>
              <a:sym typeface="Calibri"/>
            </a:endParaRPr>
          </a:p>
        </p:txBody>
      </p:sp>
      <p:sp>
        <p:nvSpPr>
          <p:cNvPr id="201" name="Google Shape;201;p6"/>
          <p:cNvSpPr txBox="1"/>
          <p:nvPr/>
        </p:nvSpPr>
        <p:spPr>
          <a:xfrm rot="-5400000">
            <a:off x="-1283637" y="5128425"/>
            <a:ext cx="29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Calibri"/>
                <a:ea typeface="Calibri"/>
                <a:cs typeface="Calibri"/>
                <a:sym typeface="Calibri"/>
              </a:rPr>
              <a:t>#OSPAR-RAPML </a:t>
            </a:r>
            <a:endParaRPr>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1819</Words>
  <Application>Microsoft Office PowerPoint</Application>
  <PresentationFormat>On-screen Show (4:3)</PresentationFormat>
  <Paragraphs>167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vt:lpstr>
      <vt:lpstr>Office Theme</vt:lpstr>
      <vt:lpstr>PowerPoint Presentation</vt:lpstr>
      <vt:lpstr>The Marine Litter Regional Action Plan 2014-2021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Godwin</dc:creator>
  <cp:lastModifiedBy>Lucy Ritchie</cp:lastModifiedBy>
  <cp:revision>1</cp:revision>
  <dcterms:created xsi:type="dcterms:W3CDTF">2016-05-06T10:34:07Z</dcterms:created>
  <dcterms:modified xsi:type="dcterms:W3CDTF">2021-05-19T11:07:24Z</dcterms:modified>
</cp:coreProperties>
</file>